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02" r:id="rId2"/>
    <p:sldId id="324" r:id="rId3"/>
    <p:sldId id="323" r:id="rId4"/>
    <p:sldId id="313" r:id="rId5"/>
    <p:sldId id="319" r:id="rId6"/>
    <p:sldId id="322" r:id="rId7"/>
    <p:sldId id="316" r:id="rId8"/>
    <p:sldId id="317" r:id="rId9"/>
    <p:sldId id="320" r:id="rId10"/>
    <p:sldId id="293" r:id="rId1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465B"/>
    <a:srgbClr val="BFD732"/>
    <a:srgbClr val="878785"/>
    <a:srgbClr val="0C2E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483" autoAdjust="0"/>
    <p:restoredTop sz="94643"/>
  </p:normalViewPr>
  <p:slideViewPr>
    <p:cSldViewPr>
      <p:cViewPr varScale="1">
        <p:scale>
          <a:sx n="69" d="100"/>
          <a:sy n="69" d="100"/>
        </p:scale>
        <p:origin x="888" y="72"/>
      </p:cViewPr>
      <p:guideLst>
        <p:guide orient="horz" pos="1620"/>
        <p:guide pos="2880"/>
        <p:guide orient="horz"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00F127-4C1D-4778-BA59-9B50F0A66CCB}" type="datetimeFigureOut">
              <a:rPr lang="zh-CN" altLang="en-US" smtClean="0"/>
              <a:t>2019/3/13 Wednesday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894AED-46D9-4924-9EDC-5C03B8C107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865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894AED-46D9-4924-9EDC-5C03B8C107F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109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lang="zh-CN" altLang="de-DE" smtClean="0"/>
              <a:pPr/>
              <a:t>2</a:t>
            </a:fld>
            <a:endParaRPr lang="de-DE" altLang="zh-CN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368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lang="zh-CN" altLang="de-DE" smtClean="0"/>
              <a:pPr/>
              <a:t>3</a:t>
            </a:fld>
            <a:endParaRPr lang="de-DE" altLang="zh-CN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6640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lang="zh-CN" altLang="de-DE" smtClean="0"/>
              <a:pPr/>
              <a:t>4</a:t>
            </a:fld>
            <a:endParaRPr lang="de-DE" altLang="zh-CN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7044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lang="zh-CN" altLang="de-DE" smtClean="0"/>
              <a:pPr/>
              <a:t>7</a:t>
            </a:fld>
            <a:endParaRPr lang="de-DE" altLang="zh-CN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r>
              <a:rPr lang="zh-CN" altLang="en-US" dirty="0"/>
              <a:t>照片可以放多个，请自己排版</a:t>
            </a:r>
          </a:p>
        </p:txBody>
      </p:sp>
    </p:spTree>
    <p:extLst>
      <p:ext uri="{BB962C8B-B14F-4D97-AF65-F5344CB8AC3E}">
        <p14:creationId xmlns:p14="http://schemas.microsoft.com/office/powerpoint/2010/main" val="2464278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lang="zh-CN" altLang="de-DE" smtClean="0"/>
              <a:pPr/>
              <a:t>8</a:t>
            </a:fld>
            <a:endParaRPr lang="de-DE" altLang="zh-CN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r>
              <a:rPr lang="zh-CN" altLang="en-US" dirty="0"/>
              <a:t>改善前后照片和数据对比，</a:t>
            </a:r>
          </a:p>
        </p:txBody>
      </p:sp>
    </p:spTree>
    <p:extLst>
      <p:ext uri="{BB962C8B-B14F-4D97-AF65-F5344CB8AC3E}">
        <p14:creationId xmlns:p14="http://schemas.microsoft.com/office/powerpoint/2010/main" val="25559212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4C989F-7729-414E-AC01-B576BAC19B76}" type="slidenum">
              <a:rPr lang="zh-CN" altLang="de-DE" smtClean="0"/>
              <a:pPr/>
              <a:t>9</a:t>
            </a:fld>
            <a:endParaRPr lang="de-DE" altLang="zh-CN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581025"/>
            <a:ext cx="3878263" cy="2909888"/>
          </a:xfrm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2776" y="3668716"/>
            <a:ext cx="5419725" cy="5494338"/>
          </a:xfrm>
          <a:noFill/>
          <a:ln/>
        </p:spPr>
        <p:txBody>
          <a:bodyPr/>
          <a:lstStyle/>
          <a:p>
            <a:pPr eaLnBrk="1" hangingPunct="1"/>
            <a:r>
              <a:rPr lang="zh-CN" altLang="en-US" dirty="0"/>
              <a:t>改善前后照片和数据对比，</a:t>
            </a:r>
          </a:p>
        </p:txBody>
      </p:sp>
    </p:spTree>
    <p:extLst>
      <p:ext uri="{BB962C8B-B14F-4D97-AF65-F5344CB8AC3E}">
        <p14:creationId xmlns:p14="http://schemas.microsoft.com/office/powerpoint/2010/main" val="2454550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（内部汇报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4581128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endParaRPr lang="zh-CN" alt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1520" y="4826041"/>
            <a:ext cx="3384054" cy="720725"/>
          </a:xfrm>
        </p:spPr>
        <p:txBody>
          <a:bodyPr/>
          <a:lstStyle>
            <a:lvl1pPr marL="285750" indent="-285750">
              <a:buFont typeface="Wingdings" panose="05000000000000000000" pitchFamily="2" charset="2"/>
              <a:buChar char="n"/>
              <a:defRPr baseline="0"/>
            </a:lvl1pPr>
          </a:lstStyle>
          <a:p>
            <a:pPr lvl="0"/>
            <a:r>
              <a:rPr lang="en-US" altLang="zh-CN" dirty="0"/>
              <a:t>Click to edit presenters name  Month Date, Year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5756719"/>
            <a:ext cx="2304256" cy="677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3297870"/>
            <a:ext cx="8166864" cy="1283258"/>
          </a:xfrm>
          <a:solidFill>
            <a:srgbClr val="00465B">
              <a:alpha val="60000"/>
            </a:srgbClr>
          </a:solidFill>
        </p:spPr>
        <p:txBody>
          <a:bodyPr anchor="ctr"/>
          <a:lstStyle>
            <a:lvl1pPr indent="0">
              <a:defRPr>
                <a:solidFill>
                  <a:schemeClr val="tx1">
                    <a:lumMod val="95000"/>
                  </a:schemeClr>
                </a:solidFill>
              </a:defRPr>
            </a:lvl1pPr>
          </a:lstStyle>
          <a:p>
            <a:r>
              <a:rPr lang="zh-CN" altLang="en-US" dirty="0"/>
              <a:t>  单击此处添加标题 </a:t>
            </a:r>
            <a:r>
              <a:rPr lang="en-US" altLang="zh-CN" dirty="0"/>
              <a:t>Click to edit title</a:t>
            </a:r>
            <a:endParaRPr lang="zh-CN" alt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4148435"/>
            <a:ext cx="7915344" cy="432693"/>
          </a:xfrm>
        </p:spPr>
        <p:txBody>
          <a:bodyPr/>
          <a:lstStyle>
            <a:lvl1pPr indent="0">
              <a:defRPr baseline="0">
                <a:solidFill>
                  <a:schemeClr val="tx1">
                    <a:lumMod val="9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     单击此处添加副标题 </a:t>
            </a:r>
            <a:r>
              <a:rPr lang="en-US" altLang="zh-CN" dirty="0"/>
              <a:t>Click to edit subtitle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13"/>
          <a:stretch/>
        </p:blipFill>
        <p:spPr>
          <a:xfrm>
            <a:off x="179512" y="5791679"/>
            <a:ext cx="5832648" cy="69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666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9184" y="188640"/>
            <a:ext cx="8491288" cy="552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457200">
              <a:spcBef>
                <a:spcPct val="20000"/>
              </a:spcBef>
              <a:buFont typeface="Arial"/>
              <a:buNone/>
              <a:defRPr/>
            </a:pPr>
            <a:r>
              <a:rPr lang="en-US" altLang="zh-CN"/>
              <a:t>Internal or Public / Month Date, Year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156B14-58EA-45AD-889D-25EA21CF6F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2" hasCustomPrompt="1"/>
          </p:nvPr>
        </p:nvSpPr>
        <p:spPr>
          <a:xfrm>
            <a:off x="329184" y="620688"/>
            <a:ext cx="8491288" cy="552000"/>
          </a:xfrm>
        </p:spPr>
        <p:txBody>
          <a:bodyPr anchor="ctr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00" dirty="0"/>
              <a:t>Click to edit text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3" hasCustomPrompt="1"/>
          </p:nvPr>
        </p:nvSpPr>
        <p:spPr>
          <a:xfrm>
            <a:off x="328613" y="1268760"/>
            <a:ext cx="4963467" cy="4824536"/>
          </a:xfrm>
        </p:spPr>
        <p:txBody>
          <a:bodyPr/>
          <a:lstStyle/>
          <a:p>
            <a:pPr lvl="0"/>
            <a:r>
              <a:rPr lang="zh-CN" altLang="en-US" dirty="0"/>
              <a:t>单击此处编辑文本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6371870"/>
            <a:ext cx="4104000" cy="310302"/>
          </a:xfrm>
          <a:prstGeom prst="rect">
            <a:avLst/>
          </a:prstGeom>
        </p:spPr>
      </p:pic>
      <p:pic>
        <p:nvPicPr>
          <p:cNvPr id="12" name="图片 11" descr="左右组合彩色稿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5292080" y="1268768"/>
            <a:ext cx="3528392" cy="4824058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251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（内部汇报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868863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3543830"/>
            <a:ext cx="9144000" cy="1325033"/>
          </a:xfrm>
          <a:solidFill>
            <a:srgbClr val="00465B">
              <a:alpha val="60000"/>
            </a:srgbClr>
          </a:solidFill>
        </p:spPr>
        <p:txBody>
          <a:bodyPr/>
          <a:lstStyle>
            <a:lvl1pPr algn="ctr">
              <a:defRPr>
                <a:solidFill>
                  <a:schemeClr val="tx1">
                    <a:lumMod val="95000"/>
                  </a:schemeClr>
                </a:solidFill>
              </a:defRPr>
            </a:lvl1pPr>
          </a:lstStyle>
          <a:p>
            <a:r>
              <a:rPr lang="zh-CN" altLang="en-US" dirty="0"/>
              <a:t>谢谢观赏 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Thanks</a:t>
            </a:r>
            <a:r>
              <a:rPr lang="zh-CN" altLang="en-US" dirty="0"/>
              <a:t>！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360" y="5167628"/>
            <a:ext cx="9289032" cy="169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653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全称左右组合彩色稿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604" y="5251601"/>
            <a:ext cx="2534070" cy="654799"/>
          </a:xfrm>
          <a:prstGeom prst="rect">
            <a:avLst/>
          </a:prstGeom>
        </p:spPr>
      </p:pic>
      <p:sp>
        <p:nvSpPr>
          <p:cNvPr id="20" name="任意多边形 19"/>
          <p:cNvSpPr/>
          <p:nvPr userDrawn="1"/>
        </p:nvSpPr>
        <p:spPr>
          <a:xfrm>
            <a:off x="0" y="5042575"/>
            <a:ext cx="6667499" cy="766052"/>
          </a:xfrm>
          <a:custGeom>
            <a:avLst/>
            <a:gdLst>
              <a:gd name="connsiteX0" fmla="*/ 0 w 5602855"/>
              <a:gd name="connsiteY0" fmla="*/ 0 h 4711702"/>
              <a:gd name="connsiteX1" fmla="*/ 5602855 w 5602855"/>
              <a:gd name="connsiteY1" fmla="*/ 0 h 4711702"/>
              <a:gd name="connsiteX2" fmla="*/ 5602855 w 5602855"/>
              <a:gd name="connsiteY2" fmla="*/ 4711702 h 4711702"/>
              <a:gd name="connsiteX3" fmla="*/ 0 w 5602855"/>
              <a:gd name="connsiteY3" fmla="*/ 4711702 h 4711702"/>
              <a:gd name="connsiteX4" fmla="*/ 0 w 5602855"/>
              <a:gd name="connsiteY4" fmla="*/ 0 h 4711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02855" h="4711702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 userDrawn="1"/>
        </p:nvSpPr>
        <p:spPr>
          <a:xfrm>
            <a:off x="6667500" y="5042575"/>
            <a:ext cx="2476500" cy="766052"/>
          </a:xfrm>
          <a:custGeom>
            <a:avLst/>
            <a:gdLst>
              <a:gd name="connsiteX0" fmla="*/ 0 w 5602855"/>
              <a:gd name="connsiteY0" fmla="*/ 0 h 4711702"/>
              <a:gd name="connsiteX1" fmla="*/ 5602855 w 5602855"/>
              <a:gd name="connsiteY1" fmla="*/ 0 h 4711702"/>
              <a:gd name="connsiteX2" fmla="*/ 5602855 w 5602855"/>
              <a:gd name="connsiteY2" fmla="*/ 4711702 h 4711702"/>
              <a:gd name="connsiteX3" fmla="*/ 0 w 5602855"/>
              <a:gd name="connsiteY3" fmla="*/ 4711702 h 4711702"/>
              <a:gd name="connsiteX4" fmla="*/ 0 w 5602855"/>
              <a:gd name="connsiteY4" fmla="*/ 0 h 4711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02855" h="4711702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BCD400">
              <a:alpha val="9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4474125" y="5289798"/>
            <a:ext cx="193514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300" dirty="0">
                <a:solidFill>
                  <a:schemeClr val="tx1">
                    <a:lumMod val="50000"/>
                  </a:schemeClr>
                </a:solidFill>
                <a:latin typeface="Adient Sans"/>
                <a:ea typeface="Heiti SC Light"/>
                <a:cs typeface="Adient Sans"/>
              </a:rPr>
              <a:t>www.yanfengadient.com</a:t>
            </a:r>
            <a:endParaRPr kumimoji="1" lang="zh-CN" altLang="en-US" sz="1300" dirty="0">
              <a:solidFill>
                <a:schemeClr val="tx1">
                  <a:lumMod val="50000"/>
                </a:schemeClr>
              </a:solidFill>
              <a:latin typeface="Adient Sans"/>
              <a:ea typeface="Heiti SC Light"/>
              <a:cs typeface="Adient Sans"/>
            </a:endParaRPr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04" y="5185389"/>
            <a:ext cx="2534070" cy="491098"/>
          </a:xfrm>
          <a:prstGeom prst="rect">
            <a:avLst/>
          </a:prstGeom>
        </p:spPr>
      </p:pic>
      <p:sp>
        <p:nvSpPr>
          <p:cNvPr id="24" name="矩形 23"/>
          <p:cNvSpPr/>
          <p:nvPr userDrawn="1"/>
        </p:nvSpPr>
        <p:spPr>
          <a:xfrm>
            <a:off x="6825105" y="5167144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000" dirty="0">
                <a:solidFill>
                  <a:schemeClr val="tx1"/>
                </a:solidFill>
                <a:latin typeface="Adient Sans"/>
              </a:rPr>
              <a:t>Thanks</a:t>
            </a:r>
            <a:r>
              <a:rPr lang="zh-CN" altLang="en-US" sz="3000" dirty="0">
                <a:solidFill>
                  <a:schemeClr val="tx1"/>
                </a:solidFill>
                <a:latin typeface="Adient Sans"/>
              </a:rPr>
              <a:t>！</a:t>
            </a:r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257629" y="5973579"/>
            <a:ext cx="8634851" cy="225102"/>
            <a:chOff x="257629" y="5973580"/>
            <a:chExt cx="8184119" cy="213352"/>
          </a:xfrm>
        </p:grpSpPr>
        <p:pic>
          <p:nvPicPr>
            <p:cNvPr id="26" name="图片 25" descr="1.png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7629" y="5973580"/>
              <a:ext cx="4073072" cy="213352"/>
            </a:xfrm>
            <a:prstGeom prst="rect">
              <a:avLst/>
            </a:prstGeom>
          </p:spPr>
        </p:pic>
        <p:pic>
          <p:nvPicPr>
            <p:cNvPr id="27" name="图片 26" descr="1.png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68676" y="5973580"/>
              <a:ext cx="4073072" cy="2133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807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2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 13"/>
          <p:cNvSpPr/>
          <p:nvPr userDrawn="1"/>
        </p:nvSpPr>
        <p:spPr>
          <a:xfrm>
            <a:off x="0" y="5042575"/>
            <a:ext cx="6667499" cy="766052"/>
          </a:xfrm>
          <a:custGeom>
            <a:avLst/>
            <a:gdLst>
              <a:gd name="connsiteX0" fmla="*/ 0 w 5602855"/>
              <a:gd name="connsiteY0" fmla="*/ 0 h 4711702"/>
              <a:gd name="connsiteX1" fmla="*/ 5602855 w 5602855"/>
              <a:gd name="connsiteY1" fmla="*/ 0 h 4711702"/>
              <a:gd name="connsiteX2" fmla="*/ 5602855 w 5602855"/>
              <a:gd name="connsiteY2" fmla="*/ 4711702 h 4711702"/>
              <a:gd name="connsiteX3" fmla="*/ 0 w 5602855"/>
              <a:gd name="connsiteY3" fmla="*/ 4711702 h 4711702"/>
              <a:gd name="connsiteX4" fmla="*/ 0 w 5602855"/>
              <a:gd name="connsiteY4" fmla="*/ 0 h 4711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02855" h="4711702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004559">
              <a:alpha val="9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 userDrawn="1"/>
        </p:nvSpPr>
        <p:spPr>
          <a:xfrm>
            <a:off x="6667500" y="5042575"/>
            <a:ext cx="2476500" cy="766052"/>
          </a:xfrm>
          <a:custGeom>
            <a:avLst/>
            <a:gdLst>
              <a:gd name="connsiteX0" fmla="*/ 0 w 5602855"/>
              <a:gd name="connsiteY0" fmla="*/ 0 h 4711702"/>
              <a:gd name="connsiteX1" fmla="*/ 5602855 w 5602855"/>
              <a:gd name="connsiteY1" fmla="*/ 0 h 4711702"/>
              <a:gd name="connsiteX2" fmla="*/ 5602855 w 5602855"/>
              <a:gd name="connsiteY2" fmla="*/ 4711702 h 4711702"/>
              <a:gd name="connsiteX3" fmla="*/ 0 w 5602855"/>
              <a:gd name="connsiteY3" fmla="*/ 4711702 h 4711702"/>
              <a:gd name="connsiteX4" fmla="*/ 0 w 5602855"/>
              <a:gd name="connsiteY4" fmla="*/ 0 h 4711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02855" h="4711702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BCD400">
              <a:alpha val="9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 descr="末页-03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7628" y="5144749"/>
            <a:ext cx="2654837" cy="574978"/>
          </a:xfrm>
          <a:prstGeom prst="rect">
            <a:avLst/>
          </a:prstGeom>
        </p:spPr>
      </p:pic>
      <p:sp>
        <p:nvSpPr>
          <p:cNvPr id="17" name="矩形 16"/>
          <p:cNvSpPr/>
          <p:nvPr userDrawn="1"/>
        </p:nvSpPr>
        <p:spPr>
          <a:xfrm>
            <a:off x="4474125" y="5289798"/>
            <a:ext cx="193514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300" dirty="0">
                <a:solidFill>
                  <a:schemeClr val="tx1"/>
                </a:solidFill>
                <a:latin typeface="Adient Sans"/>
                <a:ea typeface="Heiti SC Light"/>
                <a:cs typeface="Adient Sans"/>
              </a:rPr>
              <a:t>www.yanfengadient.com</a:t>
            </a:r>
            <a:endParaRPr kumimoji="1" lang="zh-CN" altLang="en-US" sz="1300" dirty="0">
              <a:solidFill>
                <a:schemeClr val="tx1"/>
              </a:solidFill>
              <a:latin typeface="Adient Sans"/>
              <a:ea typeface="Heiti SC Light"/>
              <a:cs typeface="Adient Sans"/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6825105" y="5167144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000" dirty="0">
                <a:solidFill>
                  <a:schemeClr val="tx1"/>
                </a:solidFill>
                <a:latin typeface="Adient Sans"/>
              </a:rPr>
              <a:t>Thanks</a:t>
            </a:r>
            <a:r>
              <a:rPr lang="zh-CN" altLang="en-US" sz="3000" dirty="0">
                <a:solidFill>
                  <a:schemeClr val="tx1"/>
                </a:solidFill>
                <a:latin typeface="Adient Sans"/>
              </a:rPr>
              <a:t>！</a:t>
            </a:r>
          </a:p>
        </p:txBody>
      </p:sp>
      <p:grpSp>
        <p:nvGrpSpPr>
          <p:cNvPr id="19" name="组合 18"/>
          <p:cNvGrpSpPr/>
          <p:nvPr userDrawn="1"/>
        </p:nvGrpSpPr>
        <p:grpSpPr>
          <a:xfrm>
            <a:off x="256620" y="5949280"/>
            <a:ext cx="8635860" cy="325001"/>
            <a:chOff x="883287" y="5973580"/>
            <a:chExt cx="8185076" cy="308036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3287" y="5973580"/>
              <a:ext cx="4074028" cy="308036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4335" y="5973580"/>
              <a:ext cx="4074028" cy="3080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9702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 flipV="1">
            <a:off x="455613" y="6215063"/>
            <a:ext cx="8220075" cy="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ea typeface="+mn-ea"/>
            </a:endParaRPr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 flipV="1">
            <a:off x="468313" y="714375"/>
            <a:ext cx="8207375" cy="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0E7B16-99E2-415D-AE1D-2428193177DF}" type="slidenum">
              <a:rPr lang="zh-CN" altLang="de-DE"/>
              <a:pPr>
                <a:defRPr/>
              </a:pPr>
              <a:t>‹#›</a:t>
            </a:fld>
            <a:endParaRPr lang="de-DE" altLang="zh-CN" dirty="0"/>
          </a:p>
        </p:txBody>
      </p:sp>
      <p:sp>
        <p:nvSpPr>
          <p:cNvPr id="10" name="Rectangle 5"/>
          <p:cNvSpPr txBox="1">
            <a:spLocks noChangeArrowheads="1"/>
          </p:cNvSpPr>
          <p:nvPr userDrawn="1"/>
        </p:nvSpPr>
        <p:spPr bwMode="auto">
          <a:xfrm>
            <a:off x="719259" y="6431976"/>
            <a:ext cx="1235390" cy="1738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>
            <a:lvl1pPr>
              <a:defRPr sz="1000" noProof="1" smtClean="0">
                <a:solidFill>
                  <a:schemeClr val="bg2"/>
                </a:solidFill>
                <a:latin typeface="Arial" charset="0"/>
              </a:defRPr>
            </a:lvl1pPr>
          </a:lstStyle>
          <a:p>
            <a:pPr>
              <a:defRPr/>
            </a:pPr>
            <a:r>
              <a:rPr lang="en-US" sz="565" dirty="0" err="1">
                <a:solidFill>
                  <a:schemeClr val="tx1">
                    <a:lumMod val="95000"/>
                    <a:lumOff val="5000"/>
                  </a:schemeClr>
                </a:solidFill>
                <a:cs typeface="+mn-cs"/>
              </a:rPr>
              <a:t>Y</a:t>
            </a:r>
            <a:r>
              <a:rPr lang="en-US" altLang="zh-CN" sz="565" dirty="0" err="1">
                <a:solidFill>
                  <a:schemeClr val="tx1">
                    <a:lumMod val="95000"/>
                    <a:lumOff val="5000"/>
                  </a:schemeClr>
                </a:solidFill>
                <a:cs typeface="+mn-cs"/>
              </a:rPr>
              <a:t>anfeng</a:t>
            </a:r>
            <a:r>
              <a:rPr lang="en-US" altLang="zh-CN" sz="565" dirty="0">
                <a:solidFill>
                  <a:schemeClr val="tx1">
                    <a:lumMod val="95000"/>
                    <a:lumOff val="5000"/>
                  </a:schemeClr>
                </a:solidFill>
                <a:cs typeface="+mn-cs"/>
              </a:rPr>
              <a:t> </a:t>
            </a:r>
            <a:r>
              <a:rPr lang="en-US" sz="565" dirty="0">
                <a:solidFill>
                  <a:schemeClr val="tx1">
                    <a:lumMod val="95000"/>
                    <a:lumOff val="5000"/>
                  </a:schemeClr>
                </a:solidFill>
                <a:cs typeface="+mn-cs"/>
              </a:rPr>
              <a:t>Johnson Controls — Internal</a:t>
            </a:r>
          </a:p>
          <a:p>
            <a:pPr>
              <a:defRPr/>
            </a:pPr>
            <a:endParaRPr lang="en-GB" sz="565" dirty="0">
              <a:solidFill>
                <a:schemeClr val="tx1">
                  <a:lumMod val="95000"/>
                  <a:lumOff val="5000"/>
                </a:schemeClr>
              </a:solidFill>
              <a:cs typeface="Arial" charset="0"/>
            </a:endParaRPr>
          </a:p>
        </p:txBody>
      </p:sp>
      <p:pic>
        <p:nvPicPr>
          <p:cNvPr id="9" name="图片 11" descr="左右组合彩色稿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645820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-深色背景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314" y="6257411"/>
            <a:ext cx="5529600" cy="418092"/>
          </a:xfrm>
          <a:prstGeom prst="rect">
            <a:avLst/>
          </a:prstGeom>
        </p:spPr>
      </p:pic>
      <p:sp>
        <p:nvSpPr>
          <p:cNvPr id="25" name="任意多边形 24"/>
          <p:cNvSpPr/>
          <p:nvPr userDrawn="1"/>
        </p:nvSpPr>
        <p:spPr>
          <a:xfrm>
            <a:off x="0" y="626834"/>
            <a:ext cx="6212114" cy="2204894"/>
          </a:xfrm>
          <a:custGeom>
            <a:avLst/>
            <a:gdLst>
              <a:gd name="connsiteX0" fmla="*/ 0 w 5602855"/>
              <a:gd name="connsiteY0" fmla="*/ 0 h 4711702"/>
              <a:gd name="connsiteX1" fmla="*/ 5602855 w 5602855"/>
              <a:gd name="connsiteY1" fmla="*/ 0 h 4711702"/>
              <a:gd name="connsiteX2" fmla="*/ 5602855 w 5602855"/>
              <a:gd name="connsiteY2" fmla="*/ 4711702 h 4711702"/>
              <a:gd name="connsiteX3" fmla="*/ 0 w 5602855"/>
              <a:gd name="connsiteY3" fmla="*/ 4711702 h 4711702"/>
              <a:gd name="connsiteX4" fmla="*/ 0 w 5602855"/>
              <a:gd name="connsiteY4" fmla="*/ 0 h 4711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02855" h="4711702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 25"/>
          <p:cNvSpPr/>
          <p:nvPr userDrawn="1"/>
        </p:nvSpPr>
        <p:spPr>
          <a:xfrm>
            <a:off x="6212114" y="626834"/>
            <a:ext cx="2931886" cy="2204894"/>
          </a:xfrm>
          <a:custGeom>
            <a:avLst/>
            <a:gdLst>
              <a:gd name="connsiteX0" fmla="*/ 0 w 5602855"/>
              <a:gd name="connsiteY0" fmla="*/ 0 h 4711702"/>
              <a:gd name="connsiteX1" fmla="*/ 5602855 w 5602855"/>
              <a:gd name="connsiteY1" fmla="*/ 0 h 4711702"/>
              <a:gd name="connsiteX2" fmla="*/ 5602855 w 5602855"/>
              <a:gd name="connsiteY2" fmla="*/ 4711702 h 4711702"/>
              <a:gd name="connsiteX3" fmla="*/ 0 w 5602855"/>
              <a:gd name="connsiteY3" fmla="*/ 4711702 h 4711702"/>
              <a:gd name="connsiteX4" fmla="*/ 0 w 5602855"/>
              <a:gd name="connsiteY4" fmla="*/ 0 h 4711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02855" h="4711702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BCD400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367070" y="2067379"/>
            <a:ext cx="5572961" cy="0"/>
          </a:xfrm>
          <a:prstGeom prst="line">
            <a:avLst/>
          </a:prstGeom>
          <a:ln w="6350">
            <a:solidFill>
              <a:srgbClr val="BCD4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/>
        </p:nvCxnSpPr>
        <p:spPr>
          <a:xfrm>
            <a:off x="6529913" y="2067379"/>
            <a:ext cx="2265744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14" descr="D:\1A客户\延锋安道拓2017\PPT模板\相关资料\延锋安道拓品牌管理手册\YFAS Logo(全)\简称\PNG\左右组合反白.png"/>
          <p:cNvPicPr>
            <a:picLocks noChangeAspect="1" noChangeArrowheads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29913" y="805632"/>
            <a:ext cx="2265744" cy="665773"/>
          </a:xfrm>
          <a:prstGeom prst="rect">
            <a:avLst/>
          </a:prstGeom>
          <a:noFill/>
        </p:spPr>
      </p:pic>
      <p:sp>
        <p:nvSpPr>
          <p:cNvPr id="2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31436" y="2067379"/>
            <a:ext cx="5980678" cy="764349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defRPr sz="1800">
                <a:solidFill>
                  <a:srgbClr val="00465B"/>
                </a:solidFill>
                <a:latin typeface="+mn-lt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单击此处添加副标题 </a:t>
            </a:r>
            <a:r>
              <a:rPr lang="en-US" altLang="zh-CN" dirty="0"/>
              <a:t>Click to edit text</a:t>
            </a:r>
            <a:endParaRPr lang="zh-CN" altLang="en-US" dirty="0"/>
          </a:p>
        </p:txBody>
      </p:sp>
      <p:sp>
        <p:nvSpPr>
          <p:cNvPr id="24" name="标题占位符 16"/>
          <p:cNvSpPr>
            <a:spLocks noGrp="1"/>
          </p:cNvSpPr>
          <p:nvPr>
            <p:ph type="title" hasCustomPrompt="1"/>
          </p:nvPr>
        </p:nvSpPr>
        <p:spPr>
          <a:xfrm>
            <a:off x="231436" y="626833"/>
            <a:ext cx="5980678" cy="1440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zh-CN" altLang="en-US" dirty="0"/>
              <a:t>单击此处添加标题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Click to edit text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-浅色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15"/>
          <p:cNvSpPr/>
          <p:nvPr userDrawn="1"/>
        </p:nvSpPr>
        <p:spPr>
          <a:xfrm>
            <a:off x="0" y="626834"/>
            <a:ext cx="6212114" cy="2204894"/>
          </a:xfrm>
          <a:custGeom>
            <a:avLst/>
            <a:gdLst>
              <a:gd name="connsiteX0" fmla="*/ 0 w 5602855"/>
              <a:gd name="connsiteY0" fmla="*/ 0 h 4711702"/>
              <a:gd name="connsiteX1" fmla="*/ 5602855 w 5602855"/>
              <a:gd name="connsiteY1" fmla="*/ 0 h 4711702"/>
              <a:gd name="connsiteX2" fmla="*/ 5602855 w 5602855"/>
              <a:gd name="connsiteY2" fmla="*/ 4711702 h 4711702"/>
              <a:gd name="connsiteX3" fmla="*/ 0 w 5602855"/>
              <a:gd name="connsiteY3" fmla="*/ 4711702 h 4711702"/>
              <a:gd name="connsiteX4" fmla="*/ 0 w 5602855"/>
              <a:gd name="connsiteY4" fmla="*/ 0 h 4711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02855" h="4711702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004559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31436" y="2067379"/>
            <a:ext cx="5980678" cy="764349"/>
          </a:xfrm>
          <a:prstGeom prst="rect">
            <a:avLst/>
          </a:prstGeom>
        </p:spPr>
        <p:txBody>
          <a:bodyPr anchor="ctr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>
                <a:solidFill>
                  <a:schemeClr val="tx2"/>
                </a:solidFill>
                <a:latin typeface="+mn-lt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单击此处添加副标题 </a:t>
            </a:r>
            <a:r>
              <a:rPr lang="en-US" altLang="zh-CN" dirty="0"/>
              <a:t>Click to edit text</a:t>
            </a:r>
            <a:endParaRPr lang="zh-CN" altLang="en-US" dirty="0"/>
          </a:p>
        </p:txBody>
      </p:sp>
      <p:sp>
        <p:nvSpPr>
          <p:cNvPr id="7" name="标题占位符 16"/>
          <p:cNvSpPr>
            <a:spLocks noGrp="1"/>
          </p:cNvSpPr>
          <p:nvPr>
            <p:ph type="title" hasCustomPrompt="1"/>
          </p:nvPr>
        </p:nvSpPr>
        <p:spPr>
          <a:xfrm>
            <a:off x="231436" y="626833"/>
            <a:ext cx="5980678" cy="1440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4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zh-CN" altLang="en-US" dirty="0"/>
              <a:t>单击此处添加标题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Click to edit text</a:t>
            </a:r>
            <a:endParaRPr lang="zh-CN" altLang="en-US" dirty="0"/>
          </a:p>
        </p:txBody>
      </p:sp>
      <p:sp>
        <p:nvSpPr>
          <p:cNvPr id="17" name="任意多边形 16"/>
          <p:cNvSpPr/>
          <p:nvPr userDrawn="1"/>
        </p:nvSpPr>
        <p:spPr>
          <a:xfrm>
            <a:off x="6212114" y="626834"/>
            <a:ext cx="2931886" cy="2204894"/>
          </a:xfrm>
          <a:custGeom>
            <a:avLst/>
            <a:gdLst>
              <a:gd name="connsiteX0" fmla="*/ 0 w 5602855"/>
              <a:gd name="connsiteY0" fmla="*/ 0 h 4711702"/>
              <a:gd name="connsiteX1" fmla="*/ 5602855 w 5602855"/>
              <a:gd name="connsiteY1" fmla="*/ 0 h 4711702"/>
              <a:gd name="connsiteX2" fmla="*/ 5602855 w 5602855"/>
              <a:gd name="connsiteY2" fmla="*/ 4711702 h 4711702"/>
              <a:gd name="connsiteX3" fmla="*/ 0 w 5602855"/>
              <a:gd name="connsiteY3" fmla="*/ 4711702 h 4711702"/>
              <a:gd name="connsiteX4" fmla="*/ 0 w 5602855"/>
              <a:gd name="connsiteY4" fmla="*/ 0 h 4711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02855" h="4711702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BCD400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367070" y="2067379"/>
            <a:ext cx="5572961" cy="0"/>
          </a:xfrm>
          <a:prstGeom prst="line">
            <a:avLst/>
          </a:prstGeom>
          <a:ln w="6350">
            <a:solidFill>
              <a:srgbClr val="BCD4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6529913" y="2067379"/>
            <a:ext cx="2265744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14" descr="D:\1A客户\延锋安道拓2017\PPT模板\相关资料\延锋安道拓品牌管理手册\YFAS Logo(全)\简称\PNG\左右组合反白.pn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29913" y="805632"/>
            <a:ext cx="2265744" cy="665773"/>
          </a:xfrm>
          <a:prstGeom prst="rect">
            <a:avLst/>
          </a:prstGeom>
          <a:noFill/>
        </p:spPr>
      </p:pic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416" y="6283365"/>
            <a:ext cx="5529600" cy="41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671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-图片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pic>
        <p:nvPicPr>
          <p:cNvPr id="3" name="图片 11" descr="左右组合彩色稿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44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占位符 39"/>
          <p:cNvSpPr>
            <a:spLocks noGrp="1"/>
          </p:cNvSpPr>
          <p:nvPr>
            <p:ph type="body" sz="quarter" idx="12" hasCustomPrompt="1"/>
          </p:nvPr>
        </p:nvSpPr>
        <p:spPr>
          <a:xfrm>
            <a:off x="3707904" y="2098330"/>
            <a:ext cx="5172928" cy="4193117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solidFill>
                  <a:srgbClr val="878785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zh-CN" altLang="en-US" dirty="0">
                <a:solidFill>
                  <a:schemeClr val="tx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单击此处编辑文本</a:t>
            </a:r>
            <a:endParaRPr lang="en-US" altLang="zh-CN" dirty="0">
              <a:solidFill>
                <a:schemeClr val="tx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dirty="0"/>
              <a:t>Click to edit text</a:t>
            </a:r>
            <a:endParaRPr lang="zh-CN" altLang="en-US" dirty="0"/>
          </a:p>
        </p:txBody>
      </p:sp>
      <p:sp>
        <p:nvSpPr>
          <p:cNvPr id="42" name="文本占位符 22"/>
          <p:cNvSpPr>
            <a:spLocks noGrp="1"/>
          </p:cNvSpPr>
          <p:nvPr>
            <p:ph type="body" sz="quarter" idx="11" hasCustomPrompt="1"/>
          </p:nvPr>
        </p:nvSpPr>
        <p:spPr>
          <a:xfrm>
            <a:off x="3707904" y="548680"/>
            <a:ext cx="5172928" cy="96010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</a:lstStyle>
          <a:p>
            <a:pPr lvl="0"/>
            <a:r>
              <a:rPr lang="en-US" altLang="zh-CN" dirty="0"/>
              <a:t>CONTENTS </a:t>
            </a:r>
            <a:r>
              <a:rPr lang="zh-CN" altLang="en-US" dirty="0"/>
              <a:t>目录</a:t>
            </a:r>
          </a:p>
        </p:txBody>
      </p:sp>
      <p:sp>
        <p:nvSpPr>
          <p:cNvPr id="44" name="图片占位符 2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290400" cy="6858000"/>
          </a:xfrm>
          <a:solidFill>
            <a:schemeClr val="tx1">
              <a:lumMod val="5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</a:lstStyle>
          <a:p>
            <a:endParaRPr lang="zh-CN" altLang="en-US" dirty="0"/>
          </a:p>
        </p:txBody>
      </p:sp>
      <p:pic>
        <p:nvPicPr>
          <p:cNvPr id="5" name="图片 11" descr="左右组合彩色稿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184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-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92152" y="1628800"/>
            <a:ext cx="4080109" cy="3149236"/>
          </a:xfrm>
        </p:spPr>
        <p:txBody>
          <a:bodyPr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 dirty="0"/>
              <a:t>单击此处添加标题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Click to edit text</a:t>
            </a:r>
            <a:endParaRPr lang="zh-CN" altLang="en-US" dirty="0"/>
          </a:p>
        </p:txBody>
      </p:sp>
      <p:pic>
        <p:nvPicPr>
          <p:cNvPr id="4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86" y="5892668"/>
            <a:ext cx="8636390" cy="65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581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-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92152" y="1628800"/>
            <a:ext cx="4080109" cy="3149236"/>
          </a:xfrm>
        </p:spPr>
        <p:txBody>
          <a:bodyPr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 dirty="0"/>
              <a:t>单击此处添加标题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Click to edit text</a:t>
            </a:r>
            <a:endParaRPr lang="zh-CN" altLang="en-US" dirty="0"/>
          </a:p>
        </p:txBody>
      </p:sp>
      <p:pic>
        <p:nvPicPr>
          <p:cNvPr id="4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61" y="5872348"/>
            <a:ext cx="8636400" cy="65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21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-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92152" y="1628800"/>
            <a:ext cx="4080109" cy="3149236"/>
          </a:xfrm>
        </p:spPr>
        <p:txBody>
          <a:bodyPr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 dirty="0"/>
              <a:t>单击此处添加标题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Click to edit text</a:t>
            </a:r>
            <a:endParaRPr lang="zh-CN" altLang="en-US" dirty="0"/>
          </a:p>
        </p:txBody>
      </p:sp>
      <p:pic>
        <p:nvPicPr>
          <p:cNvPr id="4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66" y="5872348"/>
            <a:ext cx="8636390" cy="65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02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9184" y="188640"/>
            <a:ext cx="8491288" cy="552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457200">
              <a:spcBef>
                <a:spcPct val="20000"/>
              </a:spcBef>
              <a:buFont typeface="Arial"/>
              <a:buNone/>
              <a:defRPr/>
            </a:pPr>
            <a:r>
              <a:rPr lang="en-US" altLang="zh-CN"/>
              <a:t>Internal or Public / Month Date, Year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156B14-58EA-45AD-889D-25EA21CF6F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2" hasCustomPrompt="1"/>
          </p:nvPr>
        </p:nvSpPr>
        <p:spPr>
          <a:xfrm>
            <a:off x="329184" y="620688"/>
            <a:ext cx="8491288" cy="552000"/>
          </a:xfrm>
        </p:spPr>
        <p:txBody>
          <a:bodyPr anchor="ctr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00" dirty="0"/>
              <a:t>Click to edit text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3" hasCustomPrompt="1"/>
          </p:nvPr>
        </p:nvSpPr>
        <p:spPr>
          <a:xfrm>
            <a:off x="328613" y="1268760"/>
            <a:ext cx="8491859" cy="4824536"/>
          </a:xfrm>
        </p:spPr>
        <p:txBody>
          <a:bodyPr/>
          <a:lstStyle/>
          <a:p>
            <a:pPr lvl="0"/>
            <a:r>
              <a:rPr lang="zh-CN" altLang="en-US" dirty="0"/>
              <a:t>单击此处编辑文本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6371870"/>
            <a:ext cx="4104000" cy="310302"/>
          </a:xfrm>
          <a:prstGeom prst="rect">
            <a:avLst/>
          </a:prstGeom>
        </p:spPr>
      </p:pic>
      <p:pic>
        <p:nvPicPr>
          <p:cNvPr id="12" name="图片 11" descr="左右组合彩色稿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69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日期占位符 19"/>
          <p:cNvSpPr>
            <a:spLocks noGrp="1"/>
          </p:cNvSpPr>
          <p:nvPr>
            <p:ph type="dt" sz="half" idx="2"/>
          </p:nvPr>
        </p:nvSpPr>
        <p:spPr>
          <a:xfrm>
            <a:off x="628650" y="6363906"/>
            <a:ext cx="286323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defTabSz="457200">
              <a:spcBef>
                <a:spcPct val="20000"/>
              </a:spcBef>
              <a:buFont typeface="Arial"/>
              <a:buNone/>
              <a:defRPr/>
            </a:pPr>
            <a:r>
              <a:rPr lang="en-US" altLang="zh-CN"/>
              <a:t>Internal or Public / Month Date, Year</a:t>
            </a:r>
            <a:endParaRPr lang="en-US" altLang="zh-CN" dirty="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6185"/>
            <a:ext cx="7886700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 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Click to edit text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6684"/>
            <a:ext cx="7886700" cy="434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165011" y="6363906"/>
            <a:ext cx="449138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  <a:latin typeface="+mn-lt"/>
              </a:defRPr>
            </a:lvl1pPr>
          </a:lstStyle>
          <a:p>
            <a:fld id="{80156B14-58EA-45AD-889D-25EA21CF6F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6" name="图片 11" descr="左右组合彩色稿.png"/>
          <p:cNvPicPr>
            <a:picLocks noChangeAspect="1"/>
          </p:cNvPicPr>
          <p:nvPr userDrawn="1"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7863" y="6216104"/>
            <a:ext cx="1462609" cy="429899"/>
          </a:xfrm>
          <a:prstGeom prst="rect">
            <a:avLst/>
          </a:prstGeom>
        </p:spPr>
      </p:pic>
      <p:sp>
        <p:nvSpPr>
          <p:cNvPr id="4" name="MSIPCMb37048e4a21388a0cb6e71f9" descr="{&quot;HashCode&quot;:-1188129355,&quot;Placement&quot;:&quot;Footer&quot;,&quot;Top&quot;:519.343,&quot;Left&quot;:295.270477}"/>
          <p:cNvSpPr txBox="1"/>
          <p:nvPr userDrawn="1"/>
        </p:nvSpPr>
        <p:spPr>
          <a:xfrm>
            <a:off x="3749935" y="6595656"/>
            <a:ext cx="1644131" cy="262344"/>
          </a:xfrm>
          <a:prstGeom prst="rect">
            <a:avLst/>
          </a:prstGeom>
          <a:noFill/>
        </p:spPr>
        <p:txBody>
          <a:bodyPr vert="horz" wrap="none" t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altLang="zh-CN" sz="1000">
                <a:solidFill>
                  <a:srgbClr val="000000"/>
                </a:solidFill>
                <a:latin typeface="Calibri" panose="020F0502020204030204" pitchFamily="34" charset="0"/>
              </a:rPr>
              <a:t>Yanfeng Adient-INTERNAL</a:t>
            </a:r>
            <a:endParaRPr lang="zh-CN" altLang="en-US" sz="10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49" r:id="rId2"/>
    <p:sldLayoutId id="2147483662" r:id="rId3"/>
    <p:sldLayoutId id="2147483670" r:id="rId4"/>
    <p:sldLayoutId id="2147483663" r:id="rId5"/>
    <p:sldLayoutId id="2147483671" r:id="rId6"/>
    <p:sldLayoutId id="2147483672" r:id="rId7"/>
    <p:sldLayoutId id="2147483673" r:id="rId8"/>
    <p:sldLayoutId id="2147483674" r:id="rId9"/>
    <p:sldLayoutId id="2147483677" r:id="rId10"/>
    <p:sldLayoutId id="2147483679" r:id="rId11"/>
    <p:sldLayoutId id="2147483675" r:id="rId12"/>
    <p:sldLayoutId id="2147483676" r:id="rId13"/>
    <p:sldLayoutId id="2147483681" r:id="rId1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chemeClr val="bg2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itchFamily="34" charset="0"/>
        <a:buNone/>
        <a:defRPr sz="1800" kern="1200">
          <a:solidFill>
            <a:schemeClr val="bg2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spcBef>
          <a:spcPct val="20000"/>
        </a:spcBef>
        <a:buFont typeface="Arial" pitchFamily="34" charset="0"/>
        <a:buNone/>
        <a:defRPr sz="16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spcBef>
          <a:spcPct val="20000"/>
        </a:spcBef>
        <a:buFont typeface="Arial" pitchFamily="34" charset="0"/>
        <a:buNone/>
        <a:defRPr sz="14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 typeface="Arial" pitchFamily="34" charset="0"/>
        <a:buNone/>
        <a:defRPr sz="12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itchFamily="34" charset="0"/>
        <a:buNone/>
        <a:defRPr sz="10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0.png"/><Relationship Id="rId5" Type="http://schemas.openxmlformats.org/officeDocument/2006/relationships/image" Target="../media/image29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宋体" charset="-122"/>
                <a:cs typeface="Arial" charset="0"/>
              </a:rPr>
              <a:t>KQJIT</a:t>
            </a:r>
            <a:r>
              <a:rPr lang="en-US" altLang="zh-CN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宋体" charset="-122"/>
                <a:cs typeface="Arial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宋体" charset="-122"/>
                <a:cs typeface="Arial" charset="0"/>
              </a:rPr>
              <a:t> </a:t>
            </a:r>
            <a:r>
              <a:rPr 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宋体" charset="-122"/>
                <a:cs typeface="Arial" charset="0"/>
              </a:rPr>
              <a:t>Kaizen Report</a:t>
            </a:r>
            <a:endParaRPr lang="zh-CN" alt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${</a:t>
            </a:r>
            <a:r>
              <a:rPr lang="en-US" altLang="zh-CN" dirty="0"/>
              <a:t>title}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1436" y="6309320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95000"/>
                  </a:schemeClr>
                </a:solidFill>
              </a:rPr>
              <a:t>YFAS Kaizen Workshop Report</a:t>
            </a:r>
            <a:endParaRPr lang="zh-CN" altLang="en-US" sz="12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7" name="Subtitle 5"/>
          <p:cNvSpPr txBox="1">
            <a:spLocks/>
          </p:cNvSpPr>
          <p:nvPr/>
        </p:nvSpPr>
        <p:spPr>
          <a:xfrm>
            <a:off x="246551" y="4941169"/>
            <a:ext cx="5980678" cy="43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rgbClr val="00465B"/>
                </a:solidFill>
                <a:latin typeface="+mn-lt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olidFill>
                  <a:schemeClr val="tx1"/>
                </a:solidFill>
              </a:rPr>
              <a:t>团队成员：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B636ABB-3529-3542-9BA0-E0C1E6D9E736}"/>
              </a:ext>
            </a:extLst>
          </p:cNvPr>
          <p:cNvSpPr txBox="1"/>
          <p:nvPr/>
        </p:nvSpPr>
        <p:spPr>
          <a:xfrm>
            <a:off x="2121408" y="52425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95E14F7-C1AD-A940-8187-FC62ED025476}"/>
              </a:ext>
            </a:extLst>
          </p:cNvPr>
          <p:cNvSpPr txBox="1"/>
          <p:nvPr/>
        </p:nvSpPr>
        <p:spPr>
          <a:xfrm>
            <a:off x="246551" y="5728618"/>
            <a:ext cx="5965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C427ECC-F46C-494D-8E5E-F8A9D7751669}"/>
              </a:ext>
            </a:extLst>
          </p:cNvPr>
          <p:cNvSpPr txBox="1"/>
          <p:nvPr/>
        </p:nvSpPr>
        <p:spPr>
          <a:xfrm>
            <a:off x="2670048" y="56327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E171325-0799-F94F-803F-10E85D17D42F}"/>
              </a:ext>
            </a:extLst>
          </p:cNvPr>
          <p:cNvSpPr txBox="1"/>
          <p:nvPr/>
        </p:nvSpPr>
        <p:spPr>
          <a:xfrm>
            <a:off x="246550" y="5401691"/>
            <a:ext cx="5965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${</a:t>
            </a:r>
            <a:r>
              <a:rPr lang="en-US" altLang="zh-CN" dirty="0" err="1"/>
              <a:t>teammembers</a:t>
            </a:r>
            <a:r>
              <a:rPr lang="en-US" altLang="zh-C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7216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" name="任意多边形 11"/>
          <p:cNvSpPr/>
          <p:nvPr/>
        </p:nvSpPr>
        <p:spPr>
          <a:xfrm>
            <a:off x="0" y="5042575"/>
            <a:ext cx="6667499" cy="766052"/>
          </a:xfrm>
          <a:custGeom>
            <a:avLst/>
            <a:gdLst>
              <a:gd name="connsiteX0" fmla="*/ 0 w 5602855"/>
              <a:gd name="connsiteY0" fmla="*/ 0 h 4711702"/>
              <a:gd name="connsiteX1" fmla="*/ 5602855 w 5602855"/>
              <a:gd name="connsiteY1" fmla="*/ 0 h 4711702"/>
              <a:gd name="connsiteX2" fmla="*/ 5602855 w 5602855"/>
              <a:gd name="connsiteY2" fmla="*/ 4711702 h 4711702"/>
              <a:gd name="connsiteX3" fmla="*/ 0 w 5602855"/>
              <a:gd name="connsiteY3" fmla="*/ 4711702 h 4711702"/>
              <a:gd name="connsiteX4" fmla="*/ 0 w 5602855"/>
              <a:gd name="connsiteY4" fmla="*/ 0 h 4711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02855" h="4711702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004559">
              <a:alpha val="9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6667500" y="5042575"/>
            <a:ext cx="2476500" cy="766052"/>
          </a:xfrm>
          <a:custGeom>
            <a:avLst/>
            <a:gdLst>
              <a:gd name="connsiteX0" fmla="*/ 0 w 5602855"/>
              <a:gd name="connsiteY0" fmla="*/ 0 h 4711702"/>
              <a:gd name="connsiteX1" fmla="*/ 5602855 w 5602855"/>
              <a:gd name="connsiteY1" fmla="*/ 0 h 4711702"/>
              <a:gd name="connsiteX2" fmla="*/ 5602855 w 5602855"/>
              <a:gd name="connsiteY2" fmla="*/ 4711702 h 4711702"/>
              <a:gd name="connsiteX3" fmla="*/ 0 w 5602855"/>
              <a:gd name="connsiteY3" fmla="*/ 4711702 h 4711702"/>
              <a:gd name="connsiteX4" fmla="*/ 0 w 5602855"/>
              <a:gd name="connsiteY4" fmla="*/ 0 h 4711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02855" h="4711702">
                <a:moveTo>
                  <a:pt x="0" y="0"/>
                </a:moveTo>
                <a:lnTo>
                  <a:pt x="5602855" y="0"/>
                </a:lnTo>
                <a:lnTo>
                  <a:pt x="5602855" y="4711702"/>
                </a:lnTo>
                <a:lnTo>
                  <a:pt x="0" y="4711702"/>
                </a:lnTo>
                <a:lnTo>
                  <a:pt x="0" y="0"/>
                </a:lnTo>
                <a:close/>
              </a:path>
            </a:pathLst>
          </a:custGeom>
          <a:solidFill>
            <a:srgbClr val="BCD400">
              <a:alpha val="9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 descr="末页-03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7628" y="5144749"/>
            <a:ext cx="2654837" cy="574978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4474125" y="5289798"/>
            <a:ext cx="193514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300" dirty="0">
                <a:latin typeface="Adient Sans"/>
                <a:ea typeface="Heiti SC Light"/>
                <a:cs typeface="Adient Sans"/>
              </a:rPr>
              <a:t>www.yanfengadient.com</a:t>
            </a:r>
            <a:endParaRPr kumimoji="1" lang="zh-CN" altLang="en-US" sz="1300" dirty="0">
              <a:latin typeface="Adient Sans"/>
              <a:ea typeface="Heiti SC Light"/>
              <a:cs typeface="Adient San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825105" y="5167144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000" dirty="0">
                <a:latin typeface="Adient Sans"/>
              </a:rPr>
              <a:t>Thanks</a:t>
            </a:r>
            <a:r>
              <a:rPr lang="zh-CN" altLang="en-US" sz="3000" dirty="0">
                <a:latin typeface="Adient Sans"/>
              </a:rPr>
              <a:t>！</a:t>
            </a:r>
          </a:p>
        </p:txBody>
      </p:sp>
      <p:grpSp>
        <p:nvGrpSpPr>
          <p:cNvPr id="11" name="组合 18"/>
          <p:cNvGrpSpPr/>
          <p:nvPr/>
        </p:nvGrpSpPr>
        <p:grpSpPr>
          <a:xfrm>
            <a:off x="256620" y="5949280"/>
            <a:ext cx="8635860" cy="325001"/>
            <a:chOff x="883287" y="5973580"/>
            <a:chExt cx="8185076" cy="308036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3287" y="5973580"/>
              <a:ext cx="4074028" cy="308036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4335" y="5973580"/>
              <a:ext cx="4074028" cy="3080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17202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问题描述：现状及目标</a:t>
            </a:r>
          </a:p>
        </p:txBody>
      </p:sp>
      <p:sp>
        <p:nvSpPr>
          <p:cNvPr id="43" name="灯片编号占位符 4"/>
          <p:cNvSpPr>
            <a:spLocks noGrp="1"/>
          </p:cNvSpPr>
          <p:nvPr>
            <p:ph type="sldNum" sz="quarter" idx="4294967295"/>
          </p:nvPr>
        </p:nvSpPr>
        <p:spPr>
          <a:xfrm>
            <a:off x="468313" y="6416675"/>
            <a:ext cx="215900" cy="130175"/>
          </a:xfrm>
          <a:prstGeom prst="rect">
            <a:avLst/>
          </a:prstGeom>
          <a:noFill/>
        </p:spPr>
        <p:txBody>
          <a:bodyPr/>
          <a:lstStyle/>
          <a:p>
            <a:fld id="{8CC5F395-37BE-43D8-B53F-3A73355B7942}" type="slidenum">
              <a:rPr lang="zh-CN" altLang="de-DE" smtClean="0"/>
              <a:pPr/>
              <a:t>2</a:t>
            </a:fld>
            <a:endParaRPr lang="de-DE" altLang="zh-CN"/>
          </a:p>
        </p:txBody>
      </p:sp>
      <p:graphicFrame>
        <p:nvGraphicFramePr>
          <p:cNvPr id="55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8580325"/>
              </p:ext>
            </p:extLst>
          </p:nvPr>
        </p:nvGraphicFramePr>
        <p:xfrm>
          <a:off x="576263" y="4841941"/>
          <a:ext cx="5579912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99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80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1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22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Bef>
                          <a:spcPct val="20000"/>
                        </a:spcBef>
                      </a:pPr>
                      <a:r>
                        <a:rPr lang="zh-CN" altLang="en-US" sz="1400" b="1" kern="1200" dirty="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指标</a:t>
                      </a:r>
                      <a:endParaRPr lang="en-US" sz="1400" b="1" kern="1200" dirty="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kern="1200" dirty="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Current </a:t>
                      </a:r>
                      <a:r>
                        <a:rPr lang="zh-CN" altLang="en-US" sz="1400" b="1" kern="1200" dirty="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现状</a:t>
                      </a:r>
                      <a:endParaRPr lang="en-US" sz="1400" b="1" kern="1200" dirty="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Bef>
                          <a:spcPct val="20000"/>
                        </a:spcBef>
                      </a:pPr>
                      <a:r>
                        <a:rPr lang="en-US" altLang="zh-CN" sz="1400" b="1" kern="1200" dirty="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Target </a:t>
                      </a:r>
                      <a:r>
                        <a:rPr lang="zh-CN" altLang="en-US" sz="1400" b="1" kern="1200" dirty="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目标</a:t>
                      </a:r>
                      <a:endParaRPr lang="en-US" sz="1400" b="1" kern="1200" dirty="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45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生产线节拍</a:t>
                      </a:r>
                      <a:endParaRPr lang="en-US" sz="1400" b="1" kern="1200" dirty="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Bef>
                          <a:spcPct val="20000"/>
                        </a:spcBef>
                      </a:pPr>
                      <a:r>
                        <a:rPr lang="en-US" altLang="zh-CN" sz="14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28JPH</a:t>
                      </a:r>
                      <a:endParaRPr lang="en-US" sz="14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Bef>
                          <a:spcPct val="20000"/>
                        </a:spcBef>
                      </a:pPr>
                      <a:r>
                        <a:rPr lang="en-US" altLang="zh-CN" sz="14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30JPH</a:t>
                      </a:r>
                      <a:endParaRPr lang="en-US" sz="14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971550" marR="0" indent="-971550" algn="ctr" defTabSz="966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71550" algn="l"/>
              </a:tabLst>
            </a:pPr>
            <a:r>
              <a:rPr lang="en-US" altLang="zh-CN" sz="3600" b="1" dirty="0">
                <a:solidFill>
                  <a:schemeClr val="bg2"/>
                </a:solidFill>
                <a:latin typeface="+mj-lt"/>
                <a:ea typeface="微软雅黑" panose="020B0503020204020204" pitchFamily="34" charset="-122"/>
                <a:cs typeface="+mj-cs"/>
              </a:rPr>
              <a:t>D</a:t>
            </a:r>
            <a:endParaRPr lang="en-US" sz="2400" b="1" dirty="0">
              <a:solidFill>
                <a:schemeClr val="bg2"/>
              </a:solidFill>
              <a:latin typeface="+mj-lt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468312" y="836712"/>
            <a:ext cx="8208143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</a:pPr>
            <a:r>
              <a:rPr lang="zh-CN" altLang="en-US" b="1" dirty="0">
                <a:solidFill>
                  <a:schemeClr val="bg2"/>
                </a:solidFill>
                <a:latin typeface="+mn-ea"/>
              </a:rPr>
              <a:t>项目背景：</a:t>
            </a:r>
            <a:endParaRPr lang="en-US" altLang="zh-CN" b="1" dirty="0">
              <a:solidFill>
                <a:schemeClr val="bg2"/>
              </a:solidFill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2208" y="5470698"/>
            <a:ext cx="5579911" cy="7017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ct val="20000"/>
              </a:spcBef>
            </a:pPr>
            <a:r>
              <a:rPr lang="zh-CN" altLang="en-US" b="1" dirty="0">
                <a:solidFill>
                  <a:schemeClr val="bg2"/>
                </a:solidFill>
                <a:latin typeface="+mj-ea"/>
                <a:ea typeface="+mj-ea"/>
              </a:rPr>
              <a:t>项目范围：</a:t>
            </a:r>
            <a:endParaRPr lang="en-US" altLang="zh-CN" b="1" dirty="0">
              <a:solidFill>
                <a:schemeClr val="bg2"/>
              </a:solidFill>
              <a:latin typeface="+mj-ea"/>
              <a:ea typeface="+mj-ea"/>
            </a:endParaRPr>
          </a:p>
          <a:p>
            <a:pPr>
              <a:spcBef>
                <a:spcPct val="20000"/>
              </a:spcBef>
            </a:pPr>
            <a:r>
              <a:rPr lang="en-US" altLang="zh-CN" b="1" dirty="0" smtClean="0">
                <a:solidFill>
                  <a:schemeClr val="bg2"/>
                </a:solidFill>
                <a:latin typeface="+mj-ea"/>
                <a:ea typeface="+mj-ea"/>
              </a:rPr>
              <a:t>${</a:t>
            </a:r>
            <a:r>
              <a:rPr lang="en-US" altLang="zh-CN" b="1" dirty="0" err="1">
                <a:solidFill>
                  <a:schemeClr val="bg2"/>
                </a:solidFill>
                <a:latin typeface="+mj-ea"/>
                <a:ea typeface="+mj-ea"/>
              </a:rPr>
              <a:t>xmfw</a:t>
            </a:r>
            <a:r>
              <a:rPr lang="en-US" altLang="zh-CN" b="1" dirty="0">
                <a:solidFill>
                  <a:schemeClr val="bg2"/>
                </a:solidFill>
                <a:latin typeface="+mj-ea"/>
                <a:ea typeface="+mj-ea"/>
              </a:rPr>
              <a:t>}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3" y="2270626"/>
            <a:ext cx="2404947" cy="23127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6219" y="2308996"/>
            <a:ext cx="4407485" cy="23127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圆角矩形 12"/>
          <p:cNvSpPr/>
          <p:nvPr/>
        </p:nvSpPr>
        <p:spPr>
          <a:xfrm>
            <a:off x="3779912" y="2591983"/>
            <a:ext cx="557709" cy="1809558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7FC59A4-35C0-9B4C-89EE-11EF5C0A98A1}"/>
              </a:ext>
            </a:extLst>
          </p:cNvPr>
          <p:cNvSpPr txBox="1"/>
          <p:nvPr/>
        </p:nvSpPr>
        <p:spPr>
          <a:xfrm>
            <a:off x="694041" y="1184337"/>
            <a:ext cx="7287159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bg2"/>
                </a:solidFill>
              </a:rPr>
              <a:t>${</a:t>
            </a:r>
            <a:r>
              <a:rPr kumimoji="1" lang="en-US" altLang="zh-CN" dirty="0" err="1">
                <a:solidFill>
                  <a:schemeClr val="bg2"/>
                </a:solidFill>
              </a:rPr>
              <a:t>xmbj</a:t>
            </a:r>
            <a:r>
              <a:rPr kumimoji="1" lang="en-US" altLang="zh-CN" dirty="0">
                <a:solidFill>
                  <a:schemeClr val="bg2"/>
                </a:solidFill>
              </a:rPr>
              <a:t>}</a:t>
            </a:r>
            <a:endParaRPr kumimoji="1" lang="zh-CN" alt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916185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问题描述：现状及目标</a:t>
            </a:r>
          </a:p>
        </p:txBody>
      </p:sp>
      <p:sp>
        <p:nvSpPr>
          <p:cNvPr id="43" name="灯片编号占位符 4"/>
          <p:cNvSpPr>
            <a:spLocks noGrp="1"/>
          </p:cNvSpPr>
          <p:nvPr>
            <p:ph type="sldNum" sz="quarter" idx="4294967295"/>
          </p:nvPr>
        </p:nvSpPr>
        <p:spPr>
          <a:xfrm>
            <a:off x="468313" y="6416675"/>
            <a:ext cx="215900" cy="130175"/>
          </a:xfrm>
          <a:prstGeom prst="rect">
            <a:avLst/>
          </a:prstGeom>
          <a:noFill/>
        </p:spPr>
        <p:txBody>
          <a:bodyPr/>
          <a:lstStyle/>
          <a:p>
            <a:fld id="{8CC5F395-37BE-43D8-B53F-3A73355B7942}" type="slidenum">
              <a:rPr lang="zh-CN" altLang="de-DE" smtClean="0"/>
              <a:pPr/>
              <a:t>3</a:t>
            </a:fld>
            <a:endParaRPr lang="de-DE" altLang="zh-CN"/>
          </a:p>
        </p:txBody>
      </p:sp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971550" marR="0" indent="-971550" algn="ctr" defTabSz="966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71550" algn="l"/>
              </a:tabLst>
            </a:pPr>
            <a:r>
              <a:rPr lang="en-US" altLang="zh-CN" sz="3600" b="1" dirty="0">
                <a:solidFill>
                  <a:schemeClr val="bg2"/>
                </a:solidFill>
                <a:latin typeface="+mj-lt"/>
                <a:ea typeface="微软雅黑" panose="020B0503020204020204" pitchFamily="34" charset="-122"/>
                <a:cs typeface="+mj-cs"/>
              </a:rPr>
              <a:t>D</a:t>
            </a:r>
            <a:endParaRPr lang="en-US" sz="2400" b="1" dirty="0">
              <a:solidFill>
                <a:schemeClr val="bg2"/>
              </a:solidFill>
              <a:latin typeface="+mj-lt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468312" y="836712"/>
            <a:ext cx="8640191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</a:pPr>
            <a:r>
              <a:rPr lang="zh-CN" altLang="en-US" b="1" dirty="0">
                <a:solidFill>
                  <a:schemeClr val="bg2"/>
                </a:solidFill>
                <a:latin typeface="+mn-ea"/>
              </a:rPr>
              <a:t>详细现状：</a:t>
            </a:r>
            <a:r>
              <a:rPr lang="en-US" altLang="zh-CN" sz="1400" dirty="0">
                <a:solidFill>
                  <a:srgbClr val="00465B"/>
                </a:solidFill>
              </a:rPr>
              <a:t>    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3345649" y="4408025"/>
            <a:ext cx="2190546" cy="1497270"/>
            <a:chOff x="3605590" y="2897832"/>
            <a:chExt cx="2190546" cy="149727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05590" y="2897832"/>
              <a:ext cx="1349050" cy="1497270"/>
            </a:xfrm>
            <a:prstGeom prst="rect">
              <a:avLst/>
            </a:prstGeom>
          </p:spPr>
        </p:pic>
        <p:cxnSp>
          <p:nvCxnSpPr>
            <p:cNvPr id="20" name="直接连接符 19"/>
            <p:cNvCxnSpPr/>
            <p:nvPr/>
          </p:nvCxnSpPr>
          <p:spPr>
            <a:xfrm flipV="1">
              <a:off x="4064641" y="3636481"/>
              <a:ext cx="189020" cy="199485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/>
            <p:cNvSpPr/>
            <p:nvPr/>
          </p:nvSpPr>
          <p:spPr>
            <a:xfrm>
              <a:off x="3893217" y="3375879"/>
              <a:ext cx="793092" cy="758621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877283" y="3793685"/>
              <a:ext cx="918853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b="1" dirty="0">
                  <a:solidFill>
                    <a:srgbClr val="FFC000"/>
                  </a:solidFill>
                </a:rPr>
                <a:t>客户端打枪不顺手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212303" y="2669999"/>
            <a:ext cx="1563875" cy="966319"/>
            <a:chOff x="1081057" y="4831104"/>
            <a:chExt cx="1563875" cy="966319"/>
          </a:xfrm>
        </p:grpSpPr>
        <p:pic>
          <p:nvPicPr>
            <p:cNvPr id="16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1379835" y="4532326"/>
              <a:ext cx="966319" cy="1563875"/>
            </a:xfrm>
            <a:prstGeom prst="rect">
              <a:avLst/>
            </a:prstGeom>
          </p:spPr>
        </p:pic>
        <p:sp>
          <p:nvSpPr>
            <p:cNvPr id="35" name="文本框 34"/>
            <p:cNvSpPr txBox="1"/>
            <p:nvPr/>
          </p:nvSpPr>
          <p:spPr>
            <a:xfrm>
              <a:off x="1185833" y="5543507"/>
              <a:ext cx="91885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b="1" dirty="0">
                  <a:solidFill>
                    <a:schemeClr val="bg1">
                      <a:lumMod val="50000"/>
                    </a:schemeClr>
                  </a:solidFill>
                </a:rPr>
                <a:t>图</a:t>
              </a:r>
              <a:r>
                <a:rPr lang="en-US" altLang="zh-CN" sz="1050" b="1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zh-CN" altLang="en-US" sz="105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123677" y="2156649"/>
            <a:ext cx="1720132" cy="1931789"/>
            <a:chOff x="6372200" y="1183885"/>
            <a:chExt cx="1940822" cy="1997546"/>
          </a:xfrm>
        </p:grpSpPr>
        <p:sp>
          <p:nvSpPr>
            <p:cNvPr id="64" name="Rectangle 63"/>
            <p:cNvSpPr/>
            <p:nvPr/>
          </p:nvSpPr>
          <p:spPr bwMode="auto">
            <a:xfrm>
              <a:off x="6372200" y="1184777"/>
              <a:ext cx="1856563" cy="1957930"/>
            </a:xfrm>
            <a:prstGeom prst="rect">
              <a:avLst/>
            </a:prstGeom>
            <a:noFill/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971550" marR="0" indent="-971550" algn="ctr" defTabSz="9667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pos="971550" algn="l"/>
                </a:tabLst>
              </a:pPr>
              <a:r>
                <a:rPr lang="en-US" b="1" dirty="0">
                  <a:solidFill>
                    <a:schemeClr val="tx2"/>
                  </a:solidFill>
                </a:rPr>
                <a:t>Photos here</a:t>
              </a:r>
            </a:p>
            <a:p>
              <a:pPr marL="971550" marR="0" indent="-971550" algn="ctr" defTabSz="9667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pos="971550" algn="l"/>
                </a:tabLst>
              </a:pPr>
              <a:r>
                <a:rPr lang="zh-CN" altLang="en-US" b="1" dirty="0">
                  <a:solidFill>
                    <a:schemeClr val="tx2"/>
                  </a:solidFill>
                </a:rPr>
                <a:t>现状照片</a:t>
              </a:r>
              <a:endParaRPr kumimoji="0" lang="en-US" sz="1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  <p:pic>
          <p:nvPicPr>
            <p:cNvPr id="15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82929" y="1183885"/>
              <a:ext cx="1845833" cy="1997546"/>
            </a:xfrm>
            <a:prstGeom prst="rect">
              <a:avLst/>
            </a:prstGeom>
          </p:spPr>
        </p:pic>
        <p:sp>
          <p:nvSpPr>
            <p:cNvPr id="2" name="圆角矩形 1"/>
            <p:cNvSpPr/>
            <p:nvPr/>
          </p:nvSpPr>
          <p:spPr>
            <a:xfrm>
              <a:off x="6557452" y="2558576"/>
              <a:ext cx="1296144" cy="614351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bg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394169" y="2865751"/>
              <a:ext cx="91885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b="1" dirty="0">
                  <a:solidFill>
                    <a:schemeClr val="bg1">
                      <a:lumMod val="50000"/>
                    </a:schemeClr>
                  </a:solidFill>
                </a:rPr>
                <a:t>图</a:t>
              </a:r>
              <a:r>
                <a:rPr lang="en-US" altLang="zh-CN" sz="1050" b="1" dirty="0">
                  <a:solidFill>
                    <a:schemeClr val="bg1">
                      <a:lumMod val="50000"/>
                    </a:schemeClr>
                  </a:solidFill>
                </a:rPr>
                <a:t>1</a:t>
              </a:r>
              <a:endParaRPr lang="zh-CN" altLang="en-US" sz="105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115801" y="4350709"/>
            <a:ext cx="1867499" cy="1678585"/>
            <a:chOff x="3563888" y="4586177"/>
            <a:chExt cx="1732321" cy="1523256"/>
          </a:xfrm>
        </p:grpSpPr>
        <p:sp>
          <p:nvSpPr>
            <p:cNvPr id="26" name="文本框 25"/>
            <p:cNvSpPr txBox="1"/>
            <p:nvPr/>
          </p:nvSpPr>
          <p:spPr>
            <a:xfrm>
              <a:off x="3909934" y="4692132"/>
              <a:ext cx="91885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b="1" dirty="0">
                  <a:solidFill>
                    <a:schemeClr val="bg1">
                      <a:lumMod val="50000"/>
                    </a:schemeClr>
                  </a:solidFill>
                </a:rPr>
                <a:t>图</a:t>
              </a:r>
              <a:r>
                <a:rPr lang="en-US" altLang="zh-CN" sz="1050" b="1" dirty="0">
                  <a:solidFill>
                    <a:schemeClr val="bg1">
                      <a:lumMod val="50000"/>
                    </a:schemeClr>
                  </a:solidFill>
                </a:rPr>
                <a:t>2</a:t>
              </a:r>
              <a:endParaRPr lang="zh-CN" altLang="en-US" sz="105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563888" y="4617788"/>
              <a:ext cx="1584176" cy="792088"/>
            </a:xfrm>
            <a:prstGeom prst="rect">
              <a:avLst/>
            </a:prstGeom>
          </p:spPr>
        </p:pic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63888" y="5410767"/>
              <a:ext cx="1584175" cy="682529"/>
            </a:xfrm>
            <a:prstGeom prst="rect">
              <a:avLst/>
            </a:prstGeom>
          </p:spPr>
        </p:pic>
        <p:sp>
          <p:nvSpPr>
            <p:cNvPr id="31" name="文本框 30"/>
            <p:cNvSpPr txBox="1"/>
            <p:nvPr/>
          </p:nvSpPr>
          <p:spPr>
            <a:xfrm>
              <a:off x="3635896" y="5382699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B050"/>
                  </a:solidFill>
                </a:rPr>
                <a:t>OK</a:t>
              </a:r>
              <a:endParaRPr lang="zh-CN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4572000" y="5337868"/>
              <a:ext cx="360040" cy="504056"/>
            </a:xfrm>
            <a:prstGeom prst="round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635896" y="4586177"/>
              <a:ext cx="6270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NOK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4468747" y="4649184"/>
              <a:ext cx="360040" cy="504056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377356" y="5855517"/>
              <a:ext cx="91885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b="1" dirty="0">
                  <a:solidFill>
                    <a:schemeClr val="bg1">
                      <a:lumMod val="50000"/>
                    </a:schemeClr>
                  </a:solidFill>
                </a:rPr>
                <a:t>图</a:t>
              </a:r>
              <a:r>
                <a:rPr lang="en-US" altLang="zh-CN" sz="1050" b="1" dirty="0">
                  <a:solidFill>
                    <a:schemeClr val="bg1">
                      <a:lumMod val="50000"/>
                    </a:schemeClr>
                  </a:solidFill>
                </a:rPr>
                <a:t>3</a:t>
              </a:r>
              <a:endParaRPr lang="zh-CN" altLang="en-US" sz="105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338260" y="4385543"/>
            <a:ext cx="1942393" cy="1497270"/>
            <a:chOff x="1179917" y="2897832"/>
            <a:chExt cx="1942393" cy="149727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79917" y="2897832"/>
              <a:ext cx="1296144" cy="1497270"/>
            </a:xfrm>
            <a:prstGeom prst="rect">
              <a:avLst/>
            </a:prstGeom>
          </p:spPr>
        </p:pic>
        <p:cxnSp>
          <p:nvCxnSpPr>
            <p:cNvPr id="9" name="直接连接符 8"/>
            <p:cNvCxnSpPr/>
            <p:nvPr/>
          </p:nvCxnSpPr>
          <p:spPr>
            <a:xfrm flipV="1">
              <a:off x="1474652" y="3646467"/>
              <a:ext cx="353337" cy="398970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1315925" y="3488665"/>
              <a:ext cx="793092" cy="758621"/>
            </a:xfrm>
            <a:prstGeom prst="ellipse">
              <a:avLst/>
            </a:prstGeom>
            <a:noFill/>
            <a:ln>
              <a:solidFill>
                <a:srgbClr val="BFD7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392343" y="3803215"/>
              <a:ext cx="72996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b="1" dirty="0">
                  <a:solidFill>
                    <a:srgbClr val="00B050"/>
                  </a:solidFill>
                </a:rPr>
                <a:t>客户端能正常打枪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177301" y="4134500"/>
              <a:ext cx="91885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b="1" dirty="0">
                  <a:solidFill>
                    <a:schemeClr val="bg1">
                      <a:lumMod val="50000"/>
                    </a:schemeClr>
                  </a:solidFill>
                </a:rPr>
                <a:t>图</a:t>
              </a:r>
              <a:r>
                <a:rPr lang="en-US" altLang="zh-CN" sz="1050" b="1" dirty="0">
                  <a:solidFill>
                    <a:schemeClr val="bg1">
                      <a:lumMod val="50000"/>
                    </a:schemeClr>
                  </a:solidFill>
                </a:rPr>
                <a:t>4</a:t>
              </a:r>
              <a:endParaRPr lang="zh-CN" altLang="en-US" sz="105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4118911" y="5667914"/>
            <a:ext cx="91885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b="1" dirty="0">
                <a:solidFill>
                  <a:schemeClr val="bg1">
                    <a:lumMod val="50000"/>
                  </a:schemeClr>
                </a:solidFill>
              </a:rPr>
              <a:t>图</a:t>
            </a:r>
            <a:r>
              <a:rPr lang="en-US" altLang="zh-CN" sz="1050" b="1" dirty="0">
                <a:solidFill>
                  <a:schemeClr val="bg1">
                    <a:lumMod val="50000"/>
                  </a:schemeClr>
                </a:solidFill>
              </a:rPr>
              <a:t>5</a:t>
            </a:r>
            <a:endParaRPr lang="zh-CN" altLang="en-US" sz="105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32F9CBB-5B8B-F446-8064-0E485B47977A}"/>
              </a:ext>
            </a:extLst>
          </p:cNvPr>
          <p:cNvSpPr txBox="1"/>
          <p:nvPr/>
        </p:nvSpPr>
        <p:spPr>
          <a:xfrm>
            <a:off x="576263" y="1211435"/>
            <a:ext cx="8100193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2"/>
                </a:solidFill>
              </a:rPr>
              <a:t>{</a:t>
            </a:r>
            <a:r>
              <a:rPr kumimoji="1" lang="en-US" altLang="zh-CN" dirty="0" err="1">
                <a:solidFill>
                  <a:schemeClr val="bg2"/>
                </a:solidFill>
              </a:rPr>
              <a:t>xxxz</a:t>
            </a:r>
            <a:r>
              <a:rPr kumimoji="1" lang="en-US" altLang="zh-CN" dirty="0">
                <a:solidFill>
                  <a:schemeClr val="bg2"/>
                </a:solidFill>
              </a:rPr>
              <a:t>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5908158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62" y="819340"/>
            <a:ext cx="6567818" cy="3091798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数据收集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971550" indent="-971550" algn="ctr" defTabSz="966788" fontAlgn="base">
              <a:spcBef>
                <a:spcPct val="0"/>
              </a:spcBef>
              <a:spcAft>
                <a:spcPct val="0"/>
              </a:spcAft>
              <a:tabLst>
                <a:tab pos="971550" algn="l"/>
              </a:tabLst>
            </a:pPr>
            <a:r>
              <a:rPr lang="en-US" altLang="zh-CN" sz="3600" b="1" dirty="0">
                <a:solidFill>
                  <a:schemeClr val="bg2"/>
                </a:solidFill>
                <a:latin typeface="+mj-lt"/>
                <a:ea typeface="微软雅黑" panose="020B0503020204020204" pitchFamily="34" charset="-122"/>
                <a:cs typeface="+mj-cs"/>
              </a:rPr>
              <a:t>M</a:t>
            </a:r>
            <a:endParaRPr lang="en-US" sz="3600" b="1" dirty="0">
              <a:solidFill>
                <a:schemeClr val="bg2"/>
              </a:solidFill>
              <a:latin typeface="+mj-lt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5" name="TextBox 10"/>
          <p:cNvSpPr txBox="1"/>
          <p:nvPr/>
        </p:nvSpPr>
        <p:spPr>
          <a:xfrm>
            <a:off x="323528" y="5517232"/>
            <a:ext cx="8273158" cy="7017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>
            <a:defPPr>
              <a:defRPr lang="zh-CN"/>
            </a:defPPr>
            <a:lvl1pPr>
              <a:spcBef>
                <a:spcPct val="20000"/>
              </a:spcBef>
              <a:defRPr>
                <a:solidFill>
                  <a:schemeClr val="bg2"/>
                </a:solidFill>
                <a:latin typeface="+mn-ea"/>
              </a:defRPr>
            </a:lvl1pPr>
          </a:lstStyle>
          <a:p>
            <a:r>
              <a:rPr lang="zh-CN" altLang="en-US" dirty="0"/>
              <a:t>结论：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en-US" altLang="zh-CN" dirty="0">
                <a:solidFill>
                  <a:srgbClr val="00465B"/>
                </a:solidFill>
              </a:rPr>
              <a:t>{</a:t>
            </a:r>
            <a:r>
              <a:rPr lang="en-US" altLang="zh-CN" dirty="0" err="1">
                <a:solidFill>
                  <a:srgbClr val="00465B"/>
                </a:solidFill>
              </a:rPr>
              <a:t>jr</a:t>
            </a:r>
            <a:r>
              <a:rPr lang="en-US" altLang="zh-CN" dirty="0">
                <a:solidFill>
                  <a:srgbClr val="00465B"/>
                </a:solidFill>
              </a:rPr>
              <a:t>}</a:t>
            </a:r>
          </a:p>
        </p:txBody>
      </p:sp>
      <p:sp>
        <p:nvSpPr>
          <p:cNvPr id="3" name="矩形 2"/>
          <p:cNvSpPr/>
          <p:nvPr/>
        </p:nvSpPr>
        <p:spPr>
          <a:xfrm>
            <a:off x="2411760" y="1916832"/>
            <a:ext cx="3888432" cy="216024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462" y="3919822"/>
            <a:ext cx="5472608" cy="1597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992666"/>
      </p:ext>
    </p:extLst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30E7B16-99E2-415D-AE1D-2428193177DF}" type="slidenum">
              <a:rPr lang="zh-CN" altLang="de-DE" smtClean="0"/>
              <a:pPr>
                <a:defRPr/>
              </a:pPr>
              <a:t>5</a:t>
            </a:fld>
            <a:endParaRPr lang="de-DE" altLang="zh-CN" dirty="0"/>
          </a:p>
        </p:txBody>
      </p:sp>
      <p:sp>
        <p:nvSpPr>
          <p:cNvPr id="73" name="TextBox 12"/>
          <p:cNvSpPr txBox="1">
            <a:spLocks noChangeArrowheads="1"/>
          </p:cNvSpPr>
          <p:nvPr/>
        </p:nvSpPr>
        <p:spPr bwMode="auto">
          <a:xfrm>
            <a:off x="425450" y="836613"/>
            <a:ext cx="81200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000000"/>
                </a:solidFill>
                <a:latin typeface="微软雅黑" panose="020B0503020204020204" pitchFamily="34" charset="-122"/>
              </a:rPr>
              <a:t>E17</a:t>
            </a:r>
            <a:r>
              <a: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</a:rPr>
              <a:t>滑道定位影响因素分析：</a:t>
            </a:r>
            <a:endParaRPr lang="en-US" altLang="zh-CN" b="1" dirty="0">
              <a:solidFill>
                <a:srgbClr val="00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原因分析</a:t>
            </a:r>
          </a:p>
        </p:txBody>
      </p:sp>
      <p:sp>
        <p:nvSpPr>
          <p:cNvPr id="78" name="Rounded Rectangle 7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971550" indent="-971550" algn="ctr" defTabSz="966788" fontAlgn="base">
              <a:spcBef>
                <a:spcPct val="0"/>
              </a:spcBef>
              <a:spcAft>
                <a:spcPct val="0"/>
              </a:spcAft>
              <a:tabLst>
                <a:tab pos="971550" algn="l"/>
              </a:tabLst>
            </a:pPr>
            <a:r>
              <a:rPr lang="en-US" altLang="zh-CN" sz="3600" b="1" dirty="0">
                <a:solidFill>
                  <a:schemeClr val="bg2"/>
                </a:solidFill>
                <a:latin typeface="+mj-lt"/>
                <a:ea typeface="微软雅黑" panose="020B0503020204020204" pitchFamily="34" charset="-122"/>
                <a:cs typeface="+mj-cs"/>
              </a:rPr>
              <a:t>A</a:t>
            </a:r>
            <a:endParaRPr lang="en-US" sz="3600" b="1" dirty="0">
              <a:solidFill>
                <a:schemeClr val="bg2"/>
              </a:solidFill>
              <a:latin typeface="+mj-lt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238139"/>
            <a:ext cx="7313120" cy="437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088965"/>
      </p:ext>
    </p:extLst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30E7B16-99E2-415D-AE1D-2428193177DF}" type="slidenum">
              <a:rPr lang="zh-CN" altLang="de-DE" smtClean="0"/>
              <a:pPr>
                <a:defRPr/>
              </a:pPr>
              <a:t>6</a:t>
            </a:fld>
            <a:endParaRPr lang="de-DE" altLang="zh-CN" dirty="0"/>
          </a:p>
        </p:txBody>
      </p:sp>
      <p:sp>
        <p:nvSpPr>
          <p:cNvPr id="73" name="TextBox 12"/>
          <p:cNvSpPr txBox="1">
            <a:spLocks noChangeArrowheads="1"/>
          </p:cNvSpPr>
          <p:nvPr/>
        </p:nvSpPr>
        <p:spPr bwMode="auto">
          <a:xfrm>
            <a:off x="425450" y="836613"/>
            <a:ext cx="81200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</a:rPr>
              <a:t>影响因素总结：</a:t>
            </a:r>
            <a:endParaRPr lang="en-US" altLang="zh-CN" b="1" dirty="0">
              <a:solidFill>
                <a:srgbClr val="00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原因分析</a:t>
            </a:r>
          </a:p>
        </p:txBody>
      </p:sp>
      <p:sp>
        <p:nvSpPr>
          <p:cNvPr id="78" name="Rounded Rectangle 7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971550" indent="-971550" algn="ctr" defTabSz="966788" fontAlgn="base">
              <a:spcBef>
                <a:spcPct val="0"/>
              </a:spcBef>
              <a:spcAft>
                <a:spcPct val="0"/>
              </a:spcAft>
              <a:tabLst>
                <a:tab pos="971550" algn="l"/>
              </a:tabLst>
            </a:pPr>
            <a:r>
              <a:rPr lang="en-US" altLang="zh-CN" sz="3600" b="1" dirty="0">
                <a:solidFill>
                  <a:schemeClr val="bg2"/>
                </a:solidFill>
                <a:latin typeface="+mj-lt"/>
                <a:ea typeface="微软雅黑" panose="020B0503020204020204" pitchFamily="34" charset="-122"/>
                <a:cs typeface="+mj-cs"/>
              </a:rPr>
              <a:t>A</a:t>
            </a:r>
            <a:endParaRPr lang="en-US" sz="3600" b="1" dirty="0">
              <a:solidFill>
                <a:schemeClr val="bg2"/>
              </a:solidFill>
              <a:latin typeface="+mj-lt"/>
              <a:ea typeface="微软雅黑" panose="020B0503020204020204" pitchFamily="34" charset="-122"/>
              <a:cs typeface="+mj-cs"/>
            </a:endParaRPr>
          </a:p>
        </p:txBody>
      </p:sp>
      <p:cxnSp>
        <p:nvCxnSpPr>
          <p:cNvPr id="30" name="直接箭头连接符 24"/>
          <p:cNvCxnSpPr>
            <a:cxnSpLocks noChangeShapeType="1"/>
          </p:cNvCxnSpPr>
          <p:nvPr/>
        </p:nvCxnSpPr>
        <p:spPr bwMode="auto">
          <a:xfrm flipH="1">
            <a:off x="4499992" y="1791172"/>
            <a:ext cx="1163191" cy="1319386"/>
          </a:xfrm>
          <a:prstGeom prst="straightConnector1">
            <a:avLst/>
          </a:prstGeom>
          <a:noFill/>
          <a:ln w="38100">
            <a:solidFill>
              <a:srgbClr val="00B0F0"/>
            </a:solidFill>
            <a:round/>
            <a:headEnd/>
            <a:tailEnd type="arrow" w="med" len="med"/>
          </a:ln>
          <a:effectLst>
            <a:outerShdw dist="23000" dir="5400000" algn="ctr" rotWithShape="0">
              <a:srgbClr val="000000">
                <a:alpha val="3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" name="直接箭头连接符 24"/>
          <p:cNvCxnSpPr>
            <a:cxnSpLocks noChangeShapeType="1"/>
          </p:cNvCxnSpPr>
          <p:nvPr/>
        </p:nvCxnSpPr>
        <p:spPr bwMode="auto">
          <a:xfrm flipH="1" flipV="1">
            <a:off x="5531123" y="1236133"/>
            <a:ext cx="548260" cy="516569"/>
          </a:xfrm>
          <a:prstGeom prst="straightConnector1">
            <a:avLst/>
          </a:prstGeom>
          <a:noFill/>
          <a:ln w="38100">
            <a:solidFill>
              <a:srgbClr val="00B0F0"/>
            </a:solidFill>
            <a:round/>
            <a:headEnd/>
            <a:tailEnd type="arrow" w="med" len="med"/>
          </a:ln>
          <a:effectLst>
            <a:outerShdw dist="23000" dir="5400000" algn="ctr" rotWithShape="0">
              <a:srgbClr val="000000">
                <a:alpha val="3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直接箭头连接符 24"/>
          <p:cNvCxnSpPr>
            <a:cxnSpLocks noChangeShapeType="1"/>
          </p:cNvCxnSpPr>
          <p:nvPr/>
        </p:nvCxnSpPr>
        <p:spPr bwMode="auto">
          <a:xfrm flipH="1" flipV="1">
            <a:off x="3810000" y="1253067"/>
            <a:ext cx="657300" cy="538105"/>
          </a:xfrm>
          <a:prstGeom prst="straightConnector1">
            <a:avLst/>
          </a:prstGeom>
          <a:noFill/>
          <a:ln w="38100">
            <a:solidFill>
              <a:srgbClr val="00B0F0"/>
            </a:solidFill>
            <a:round/>
            <a:headEnd/>
            <a:tailEnd type="arrow" w="med" len="med"/>
          </a:ln>
          <a:effectLst>
            <a:outerShdw dist="23000" dir="5400000" algn="ctr" rotWithShape="0">
              <a:srgbClr val="000000">
                <a:alpha val="3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直接箭头连接符 24"/>
          <p:cNvCxnSpPr>
            <a:cxnSpLocks noChangeShapeType="1"/>
          </p:cNvCxnSpPr>
          <p:nvPr/>
        </p:nvCxnSpPr>
        <p:spPr bwMode="auto">
          <a:xfrm flipH="1" flipV="1">
            <a:off x="2266131" y="1287116"/>
            <a:ext cx="636589" cy="490540"/>
          </a:xfrm>
          <a:prstGeom prst="straightConnector1">
            <a:avLst/>
          </a:prstGeom>
          <a:noFill/>
          <a:ln w="38100">
            <a:solidFill>
              <a:srgbClr val="00B0F0"/>
            </a:solidFill>
            <a:round/>
            <a:headEnd/>
            <a:tailEnd type="arrow" w="med" len="med"/>
          </a:ln>
          <a:effectLst>
            <a:outerShdw dist="23000" dir="5400000" algn="ctr" rotWithShape="0">
              <a:srgbClr val="000000">
                <a:alpha val="3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直接箭头连接符 24"/>
          <p:cNvCxnSpPr>
            <a:cxnSpLocks noChangeShapeType="1"/>
          </p:cNvCxnSpPr>
          <p:nvPr/>
        </p:nvCxnSpPr>
        <p:spPr bwMode="auto">
          <a:xfrm flipH="1">
            <a:off x="2299196" y="1792933"/>
            <a:ext cx="1204913" cy="1317625"/>
          </a:xfrm>
          <a:prstGeom prst="straightConnector1">
            <a:avLst/>
          </a:prstGeom>
          <a:noFill/>
          <a:ln w="38100">
            <a:solidFill>
              <a:srgbClr val="00B0F0"/>
            </a:solidFill>
            <a:round/>
            <a:headEnd/>
            <a:tailEnd type="arrow" w="med" len="med"/>
          </a:ln>
          <a:effectLst>
            <a:outerShdw dist="23000" dir="5400000" algn="ctr" rotWithShape="0">
              <a:srgbClr val="000000">
                <a:alpha val="3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" name="箭头 766"/>
          <p:cNvSpPr>
            <a:spLocks noChangeShapeType="1"/>
          </p:cNvSpPr>
          <p:nvPr/>
        </p:nvSpPr>
        <p:spPr bwMode="auto">
          <a:xfrm flipH="1">
            <a:off x="4920651" y="2667646"/>
            <a:ext cx="1727625" cy="5084"/>
          </a:xfrm>
          <a:prstGeom prst="line">
            <a:avLst/>
          </a:prstGeom>
          <a:noFill/>
          <a:ln w="9525">
            <a:solidFill>
              <a:srgbClr val="00B0F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6" name="Text Box 34"/>
          <p:cNvSpPr txBox="1">
            <a:spLocks noChangeArrowheads="1"/>
          </p:cNvSpPr>
          <p:nvPr/>
        </p:nvSpPr>
        <p:spPr bwMode="auto">
          <a:xfrm>
            <a:off x="4579194" y="1236632"/>
            <a:ext cx="784225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9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人员技能</a:t>
            </a:r>
          </a:p>
        </p:txBody>
      </p:sp>
      <p:pic>
        <p:nvPicPr>
          <p:cNvPr id="37" name="矩形 5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1729517"/>
            <a:ext cx="6242050" cy="158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" name="任意多边形 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199208"/>
            <a:ext cx="750888" cy="197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AutoShape 6"/>
          <p:cNvSpPr>
            <a:spLocks noChangeArrowheads="1"/>
          </p:cNvSpPr>
          <p:nvPr/>
        </p:nvSpPr>
        <p:spPr bwMode="auto">
          <a:xfrm>
            <a:off x="1935907" y="927036"/>
            <a:ext cx="751730" cy="306467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2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环</a:t>
            </a:r>
          </a:p>
        </p:txBody>
      </p:sp>
      <p:sp>
        <p:nvSpPr>
          <p:cNvPr id="40" name="AutoShape 6"/>
          <p:cNvSpPr>
            <a:spLocks noChangeArrowheads="1"/>
          </p:cNvSpPr>
          <p:nvPr/>
        </p:nvSpPr>
        <p:spPr bwMode="auto">
          <a:xfrm>
            <a:off x="3614936" y="908720"/>
            <a:ext cx="381000" cy="306388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</a:t>
            </a:r>
          </a:p>
        </p:txBody>
      </p:sp>
      <p:sp>
        <p:nvSpPr>
          <p:cNvPr id="41" name="AutoShape 6"/>
          <p:cNvSpPr>
            <a:spLocks noChangeArrowheads="1"/>
          </p:cNvSpPr>
          <p:nvPr/>
        </p:nvSpPr>
        <p:spPr bwMode="auto">
          <a:xfrm>
            <a:off x="5353571" y="908720"/>
            <a:ext cx="381000" cy="306388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机</a:t>
            </a:r>
          </a:p>
        </p:txBody>
      </p:sp>
      <p:sp>
        <p:nvSpPr>
          <p:cNvPr id="42" name="AutoShape 6"/>
          <p:cNvSpPr>
            <a:spLocks noChangeArrowheads="1"/>
          </p:cNvSpPr>
          <p:nvPr/>
        </p:nvSpPr>
        <p:spPr bwMode="auto">
          <a:xfrm>
            <a:off x="2045196" y="3174058"/>
            <a:ext cx="381000" cy="306388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20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料</a:t>
            </a:r>
          </a:p>
        </p:txBody>
      </p:sp>
      <p:sp>
        <p:nvSpPr>
          <p:cNvPr id="43" name="AutoShape 6"/>
          <p:cNvSpPr>
            <a:spLocks noChangeArrowheads="1"/>
          </p:cNvSpPr>
          <p:nvPr/>
        </p:nvSpPr>
        <p:spPr bwMode="auto">
          <a:xfrm>
            <a:off x="4283968" y="3174020"/>
            <a:ext cx="539502" cy="306467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2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法</a:t>
            </a:r>
          </a:p>
        </p:txBody>
      </p:sp>
      <p:sp>
        <p:nvSpPr>
          <p:cNvPr id="44" name="AutoShape 6"/>
          <p:cNvSpPr>
            <a:spLocks noChangeArrowheads="1"/>
          </p:cNvSpPr>
          <p:nvPr/>
        </p:nvSpPr>
        <p:spPr bwMode="auto">
          <a:xfrm>
            <a:off x="8028384" y="593305"/>
            <a:ext cx="381000" cy="2330648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2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滑道出厂位置公差精度不高</a:t>
            </a:r>
          </a:p>
        </p:txBody>
      </p:sp>
      <p:sp>
        <p:nvSpPr>
          <p:cNvPr id="46" name="Rectangle 72"/>
          <p:cNvSpPr>
            <a:spLocks noChangeArrowheads="1"/>
          </p:cNvSpPr>
          <p:nvPr/>
        </p:nvSpPr>
        <p:spPr bwMode="auto">
          <a:xfrm>
            <a:off x="6393853" y="2558684"/>
            <a:ext cx="859038" cy="24037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操作方法</a:t>
            </a:r>
            <a:endParaRPr kumimoji="1" lang="en-US" altLang="en-US" sz="9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60" name="任意多边形 7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330" y="1215108"/>
            <a:ext cx="768350" cy="223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" name="Line Callout 2 (No Border) 76"/>
          <p:cNvSpPr>
            <a:spLocks/>
          </p:cNvSpPr>
          <p:nvPr/>
        </p:nvSpPr>
        <p:spPr bwMode="auto">
          <a:xfrm>
            <a:off x="4635648" y="1129967"/>
            <a:ext cx="457200" cy="152400"/>
          </a:xfrm>
          <a:prstGeom prst="callout2">
            <a:avLst>
              <a:gd name="adj1" fmla="val 23750"/>
              <a:gd name="adj2" fmla="val 144"/>
              <a:gd name="adj3" fmla="val 25000"/>
              <a:gd name="adj4" fmla="val -39583"/>
              <a:gd name="adj5" fmla="val 137500"/>
              <a:gd name="adj6" fmla="val -73750"/>
            </a:avLst>
          </a:prstGeom>
          <a:noFill/>
          <a:ln w="9525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en-US" sz="900" i="1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5" name="Text Box 24"/>
          <p:cNvSpPr txBox="1">
            <a:spLocks noChangeArrowheads="1"/>
          </p:cNvSpPr>
          <p:nvPr/>
        </p:nvSpPr>
        <p:spPr bwMode="auto">
          <a:xfrm>
            <a:off x="5657252" y="2280602"/>
            <a:ext cx="103134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900" b="0" kern="0" dirty="0">
                <a:solidFill>
                  <a:srgbClr val="000000"/>
                </a:solidFill>
                <a:latin typeface="+mn-ea"/>
              </a:rPr>
              <a:t>滑轨位置调节方式不便</a:t>
            </a:r>
            <a:endParaRPr lang="en-US" altLang="zh-CN" sz="900" b="0" kern="0" dirty="0">
              <a:solidFill>
                <a:srgbClr val="000000"/>
              </a:solidFill>
              <a:latin typeface="+mn-ea"/>
            </a:endParaRPr>
          </a:p>
          <a:p>
            <a:pPr>
              <a:buFont typeface="Arial" charset="0"/>
              <a:buNone/>
            </a:pPr>
            <a:endParaRPr lang="en-US" altLang="zh-CN" sz="900" b="0" dirty="0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6" name="Line Callout 2 (No Border) 53"/>
          <p:cNvSpPr>
            <a:spLocks/>
          </p:cNvSpPr>
          <p:nvPr/>
        </p:nvSpPr>
        <p:spPr bwMode="auto">
          <a:xfrm>
            <a:off x="5657252" y="2428255"/>
            <a:ext cx="457200" cy="152400"/>
          </a:xfrm>
          <a:prstGeom prst="callout2">
            <a:avLst>
              <a:gd name="adj1" fmla="val 23750"/>
              <a:gd name="adj2" fmla="val 5000"/>
              <a:gd name="adj3" fmla="val 25000"/>
              <a:gd name="adj4" fmla="val -39583"/>
              <a:gd name="adj5" fmla="val 137500"/>
              <a:gd name="adj6" fmla="val -73750"/>
            </a:avLst>
          </a:prstGeom>
          <a:noFill/>
          <a:ln w="9525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en-US" sz="900" i="1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72" name="Straight Arrow Connector 115"/>
          <p:cNvCxnSpPr/>
          <p:nvPr/>
        </p:nvCxnSpPr>
        <p:spPr>
          <a:xfrm flipH="1">
            <a:off x="5713611" y="1392139"/>
            <a:ext cx="609600" cy="1588"/>
          </a:xfrm>
          <a:prstGeom prst="straightConnector1">
            <a:avLst/>
          </a:prstGeom>
          <a:noFill/>
          <a:ln w="9525" cap="flat" cmpd="sng" algn="ctr">
            <a:solidFill>
              <a:srgbClr val="00B0F0"/>
            </a:solidFill>
            <a:prstDash val="solid"/>
            <a:headEnd type="none" w="med" len="med"/>
            <a:tailEnd type="triangle" w="med" len="med"/>
          </a:ln>
          <a:effectLst/>
        </p:spPr>
      </p:cxnSp>
      <p:sp>
        <p:nvSpPr>
          <p:cNvPr id="81" name="Text Box 36"/>
          <p:cNvSpPr txBox="1">
            <a:spLocks noChangeArrowheads="1"/>
          </p:cNvSpPr>
          <p:nvPr/>
        </p:nvSpPr>
        <p:spPr bwMode="auto">
          <a:xfrm flipH="1">
            <a:off x="5925666" y="1147482"/>
            <a:ext cx="1382638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9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工装损坏，尺寸不对</a:t>
            </a:r>
          </a:p>
        </p:txBody>
      </p:sp>
      <p:cxnSp>
        <p:nvCxnSpPr>
          <p:cNvPr id="82" name="Straight Arrow Connector 118"/>
          <p:cNvCxnSpPr/>
          <p:nvPr/>
        </p:nvCxnSpPr>
        <p:spPr>
          <a:xfrm flipH="1">
            <a:off x="3995936" y="1359124"/>
            <a:ext cx="655638" cy="0"/>
          </a:xfrm>
          <a:prstGeom prst="straightConnector1">
            <a:avLst/>
          </a:prstGeom>
          <a:noFill/>
          <a:ln w="9525" cap="flat" cmpd="sng" algn="ctr">
            <a:solidFill>
              <a:srgbClr val="00B0F0"/>
            </a:solidFill>
            <a:prstDash val="solid"/>
            <a:headEnd type="none" w="med" len="med"/>
            <a:tailEnd type="triangle" w="med" len="med"/>
          </a:ln>
          <a:effectLst/>
        </p:spPr>
      </p:cxnSp>
      <p:sp>
        <p:nvSpPr>
          <p:cNvPr id="83" name="箭头 766"/>
          <p:cNvSpPr>
            <a:spLocks noChangeShapeType="1"/>
          </p:cNvSpPr>
          <p:nvPr/>
        </p:nvSpPr>
        <p:spPr bwMode="auto">
          <a:xfrm>
            <a:off x="1691680" y="2530027"/>
            <a:ext cx="1096466" cy="1094"/>
          </a:xfrm>
          <a:prstGeom prst="line">
            <a:avLst/>
          </a:prstGeom>
          <a:noFill/>
          <a:ln w="9525">
            <a:solidFill>
              <a:srgbClr val="00B0F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4" name="Rectangle 54"/>
          <p:cNvSpPr>
            <a:spLocks noChangeArrowheads="1"/>
          </p:cNvSpPr>
          <p:nvPr/>
        </p:nvSpPr>
        <p:spPr bwMode="auto">
          <a:xfrm>
            <a:off x="1073646" y="2410471"/>
            <a:ext cx="695325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9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滑道尺寸</a:t>
            </a:r>
            <a:endParaRPr kumimoji="1" lang="en-US" altLang="en-US" sz="900" dirty="0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5" name="Text Box 24"/>
          <p:cNvSpPr txBox="1">
            <a:spLocks noChangeArrowheads="1"/>
          </p:cNvSpPr>
          <p:nvPr/>
        </p:nvSpPr>
        <p:spPr bwMode="auto">
          <a:xfrm>
            <a:off x="1619672" y="2060848"/>
            <a:ext cx="97155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900" b="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孔位偏差</a:t>
            </a:r>
          </a:p>
        </p:txBody>
      </p:sp>
      <p:sp>
        <p:nvSpPr>
          <p:cNvPr id="86" name="Line Callout 2 (No Border) 55"/>
          <p:cNvSpPr>
            <a:spLocks/>
          </p:cNvSpPr>
          <p:nvPr/>
        </p:nvSpPr>
        <p:spPr bwMode="auto">
          <a:xfrm>
            <a:off x="3004046" y="2216796"/>
            <a:ext cx="457200" cy="152400"/>
          </a:xfrm>
          <a:prstGeom prst="callout2">
            <a:avLst>
              <a:gd name="adj1" fmla="val 54051"/>
              <a:gd name="adj2" fmla="val -193137"/>
              <a:gd name="adj3" fmla="val 55301"/>
              <a:gd name="adj4" fmla="val -123083"/>
              <a:gd name="adj5" fmla="val 215111"/>
              <a:gd name="adj6" fmla="val -100704"/>
            </a:avLst>
          </a:prstGeom>
          <a:noFill/>
          <a:ln w="9525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en-US" sz="900" i="1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aphicFrame>
        <p:nvGraphicFramePr>
          <p:cNvPr id="87" name="Table 1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147919"/>
              </p:ext>
            </p:extLst>
          </p:nvPr>
        </p:nvGraphicFramePr>
        <p:xfrm>
          <a:off x="484251" y="3564785"/>
          <a:ext cx="8298480" cy="2363059"/>
        </p:xfrm>
        <a:graphic>
          <a:graphicData uri="http://schemas.openxmlformats.org/drawingml/2006/table">
            <a:tbl>
              <a:tblPr/>
              <a:tblGrid>
                <a:gridCol w="3237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57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49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7246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93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5665">
                <a:tc rowSpan="6"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000" b="1" u="none" strike="noStrike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影响因素小结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项目类别 </a:t>
                      </a:r>
                      <a:endParaRPr kumimoji="0" lang="zh-CN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可能因素 </a:t>
                      </a:r>
                      <a:endParaRPr kumimoji="0" lang="zh-CN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验证计划</a:t>
                      </a: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备注</a:t>
                      </a: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740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9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人</a:t>
                      </a:r>
                      <a:endParaRPr kumimoji="0" lang="zh-CN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9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  <a:cs typeface="+mn-cs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9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  <a:cs typeface="+mn-cs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7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900" b="1" u="none" strike="noStrike" cap="none" normalizeH="0" baseline="0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机</a:t>
                      </a:r>
                      <a:endParaRPr kumimoji="0" lang="zh-CN" altLang="en-US" sz="900" b="1" i="0" u="none" strike="noStrike" cap="none" normalizeH="0" baseline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9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  <a:cs typeface="+mn-cs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  <a:cs typeface="+mn-cs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7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9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料</a:t>
                      </a:r>
                      <a:endParaRPr kumimoji="0" lang="zh-CN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kumimoji="0" lang="en-US" altLang="en-US" sz="9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  <a:cs typeface="+mn-cs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  <a:cs typeface="+mn-cs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7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900" b="1" u="none" strike="noStrike" cap="none" normalizeH="0" baseline="0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法</a:t>
                      </a:r>
                      <a:endParaRPr kumimoji="0" lang="zh-CN" altLang="en-US" sz="900" b="1" i="0" u="none" strike="noStrike" cap="none" normalizeH="0" baseline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9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  <a:cs typeface="+mn-cs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Verdana"/>
                        <a:ea typeface="+mn-ea"/>
                        <a:cs typeface="Arial" pitchFamily="34" charset="0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478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9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465B"/>
                          </a:solidFill>
                          <a:effectLst/>
                          <a:latin typeface="微软雅黑 Light" panose="020B0502040204020203" pitchFamily="34" charset="-122"/>
                          <a:ea typeface="微软雅黑 Light" panose="020B0502040204020203" pitchFamily="34" charset="-122"/>
                        </a:rPr>
                        <a:t>环</a:t>
                      </a:r>
                      <a:endParaRPr kumimoji="0" lang="zh-CN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en-US" sz="9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  <a:cs typeface="+mn-cs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00465B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spcBef>
                          <a:spcPct val="20000"/>
                        </a:spcBef>
                        <a:defRPr sz="29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algn="l" defTabSz="914400" rtl="0" eaLnBrk="1" latinLnBrk="0" hangingPunct="1">
                        <a:spcBef>
                          <a:spcPct val="20000"/>
                        </a:spcBef>
                        <a:defRPr sz="25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algn="l" defTabSz="914400" rtl="0" eaLnBrk="1" latinLnBrk="0" hangingPunct="1">
                        <a:spcBef>
                          <a:spcPct val="20000"/>
                        </a:spcBef>
                        <a:defRPr sz="20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algn="l" defTabSz="914400" rtl="0" eaLnBrk="1" latinLnBrk="0" hangingPunct="1">
                        <a:spcBef>
                          <a:spcPct val="20000"/>
                        </a:spcBef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algn="l" defTabSz="914400" rtl="0" eaLnBrk="0" fontAlgn="base" latinLnBrk="0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800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zh-CN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 Light" panose="020B0502040204020203" pitchFamily="34" charset="-122"/>
                        <a:ea typeface="微软雅黑 Light" panose="020B0502040204020203" pitchFamily="34" charset="-122"/>
                      </a:endParaRPr>
                    </a:p>
                  </a:txBody>
                  <a:tcPr marL="93365" marR="93365" marT="46669" marB="46669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8" name="TextBox 12"/>
          <p:cNvSpPr txBox="1">
            <a:spLocks noChangeArrowheads="1"/>
          </p:cNvSpPr>
          <p:nvPr/>
        </p:nvSpPr>
        <p:spPr bwMode="auto">
          <a:xfrm>
            <a:off x="425450" y="836613"/>
            <a:ext cx="81200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rgbClr val="000000"/>
                </a:solidFill>
                <a:latin typeface="微软雅黑" panose="020B0503020204020204" pitchFamily="34" charset="-122"/>
              </a:rPr>
              <a:t>影响因素总结：</a:t>
            </a:r>
            <a:endParaRPr lang="en-US" altLang="zh-CN" b="1">
              <a:solidFill>
                <a:srgbClr val="000000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89" name="Straight Arrow Connector 151"/>
          <p:cNvCxnSpPr/>
          <p:nvPr/>
        </p:nvCxnSpPr>
        <p:spPr>
          <a:xfrm flipH="1">
            <a:off x="2516685" y="1429781"/>
            <a:ext cx="687163" cy="0"/>
          </a:xfrm>
          <a:prstGeom prst="straightConnector1">
            <a:avLst/>
          </a:prstGeom>
          <a:noFill/>
          <a:ln w="9525" cap="flat" cmpd="sng" algn="ctr">
            <a:solidFill>
              <a:srgbClr val="00B0F0"/>
            </a:solidFill>
            <a:prstDash val="solid"/>
            <a:headEnd type="none" w="med" len="med"/>
            <a:tailEnd type="triangle" w="med" len="med"/>
          </a:ln>
          <a:effectLst/>
        </p:spPr>
      </p:cxnSp>
      <p:sp>
        <p:nvSpPr>
          <p:cNvPr id="90" name="Text Box 36"/>
          <p:cNvSpPr txBox="1">
            <a:spLocks noChangeArrowheads="1"/>
          </p:cNvSpPr>
          <p:nvPr/>
        </p:nvSpPr>
        <p:spPr bwMode="auto">
          <a:xfrm flipH="1">
            <a:off x="2654785" y="1199264"/>
            <a:ext cx="59055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90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NA</a:t>
            </a:r>
            <a:endParaRPr lang="zh-CN" altLang="en-US" sz="900" dirty="0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1" name="Rectangle 215"/>
          <p:cNvSpPr>
            <a:spLocks noChangeArrowheads="1"/>
          </p:cNvSpPr>
          <p:nvPr/>
        </p:nvSpPr>
        <p:spPr bwMode="auto">
          <a:xfrm>
            <a:off x="3965680" y="957240"/>
            <a:ext cx="1335622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900" b="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员工没有按照</a:t>
            </a:r>
            <a:r>
              <a:rPr lang="en-US" altLang="zh-CN" sz="900" b="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ODS</a:t>
            </a:r>
            <a:r>
              <a:rPr lang="zh-CN" altLang="en-US" sz="900" b="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操作</a:t>
            </a:r>
            <a:endParaRPr lang="en-US" altLang="en-US" sz="900" b="0" dirty="0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2" name="Line Callout 2 (No Border) 76"/>
          <p:cNvSpPr>
            <a:spLocks/>
          </p:cNvSpPr>
          <p:nvPr/>
        </p:nvSpPr>
        <p:spPr bwMode="auto">
          <a:xfrm>
            <a:off x="4635648" y="1200298"/>
            <a:ext cx="457200" cy="152400"/>
          </a:xfrm>
          <a:prstGeom prst="callout2">
            <a:avLst>
              <a:gd name="adj1" fmla="val 241398"/>
              <a:gd name="adj2" fmla="val 6026"/>
              <a:gd name="adj3" fmla="val 242647"/>
              <a:gd name="adj4" fmla="val -37622"/>
              <a:gd name="adj5" fmla="val 137500"/>
              <a:gd name="adj6" fmla="val -73750"/>
            </a:avLst>
          </a:prstGeom>
          <a:noFill/>
          <a:ln w="9525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en-US" sz="900" i="1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3" name="Rectangle 215"/>
          <p:cNvSpPr>
            <a:spLocks noChangeArrowheads="1"/>
          </p:cNvSpPr>
          <p:nvPr/>
        </p:nvSpPr>
        <p:spPr bwMode="auto">
          <a:xfrm>
            <a:off x="4612599" y="1466841"/>
            <a:ext cx="761747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900" b="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技能不熟练</a:t>
            </a:r>
            <a:endParaRPr lang="en-US" altLang="en-US" sz="900" b="0" dirty="0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4" name="Line Callout 2 (No Border) 76"/>
          <p:cNvSpPr>
            <a:spLocks/>
          </p:cNvSpPr>
          <p:nvPr/>
        </p:nvSpPr>
        <p:spPr bwMode="auto">
          <a:xfrm>
            <a:off x="5702731" y="2552454"/>
            <a:ext cx="457200" cy="152400"/>
          </a:xfrm>
          <a:prstGeom prst="callout2">
            <a:avLst>
              <a:gd name="adj1" fmla="val 241398"/>
              <a:gd name="adj2" fmla="val 11908"/>
              <a:gd name="adj3" fmla="val 242647"/>
              <a:gd name="adj4" fmla="val -37622"/>
              <a:gd name="adj5" fmla="val 137500"/>
              <a:gd name="adj6" fmla="val -73750"/>
            </a:avLst>
          </a:prstGeom>
          <a:noFill/>
          <a:ln w="9525" algn="ctr">
            <a:solidFill>
              <a:srgbClr val="00B0F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en-US" sz="900" i="1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5" name="Rectangle 215"/>
          <p:cNvSpPr>
            <a:spLocks noChangeArrowheads="1"/>
          </p:cNvSpPr>
          <p:nvPr/>
        </p:nvSpPr>
        <p:spPr bwMode="auto">
          <a:xfrm>
            <a:off x="5626352" y="2944358"/>
            <a:ext cx="1569661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900" b="0" dirty="0">
                <a:solidFill>
                  <a:srgbClr val="00000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位置局限，目视检查不方便</a:t>
            </a:r>
            <a:endParaRPr lang="en-US" altLang="en-US" sz="900" b="0" dirty="0">
              <a:solidFill>
                <a:srgbClr val="00000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8879371"/>
      </p:ext>
    </p:extLst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00465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对策讨论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971550" indent="-971550" algn="ctr" defTabSz="966788" fontAlgn="base">
              <a:spcBef>
                <a:spcPct val="0"/>
              </a:spcBef>
              <a:spcAft>
                <a:spcPct val="0"/>
              </a:spcAft>
              <a:tabLst>
                <a:tab pos="971550" algn="l"/>
              </a:tabLst>
            </a:pPr>
            <a:r>
              <a:rPr lang="en-US" altLang="zh-CN" sz="3600" b="1" dirty="0">
                <a:solidFill>
                  <a:schemeClr val="bg2"/>
                </a:solidFill>
                <a:latin typeface="+mj-lt"/>
                <a:ea typeface="微软雅黑" panose="020B0503020204020204" pitchFamily="34" charset="-122"/>
                <a:cs typeface="+mj-cs"/>
              </a:rPr>
              <a:t>I</a:t>
            </a:r>
            <a:endParaRPr lang="en-US" sz="3600" b="1" dirty="0">
              <a:solidFill>
                <a:schemeClr val="bg2"/>
              </a:solidFill>
              <a:latin typeface="+mj-lt"/>
              <a:ea typeface="微软雅黑" panose="020B0503020204020204" pitchFamily="34" charset="-122"/>
              <a:cs typeface="+mj-cs"/>
            </a:endParaRPr>
          </a:p>
        </p:txBody>
      </p:sp>
      <p:graphicFrame>
        <p:nvGraphicFramePr>
          <p:cNvPr id="9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041381"/>
              </p:ext>
            </p:extLst>
          </p:nvPr>
        </p:nvGraphicFramePr>
        <p:xfrm>
          <a:off x="539552" y="980728"/>
          <a:ext cx="8146246" cy="2729763"/>
        </p:xfrm>
        <a:graphic>
          <a:graphicData uri="http://schemas.openxmlformats.org/drawingml/2006/table">
            <a:tbl>
              <a:tblPr/>
              <a:tblGrid>
                <a:gridCol w="2769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15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46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07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07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07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307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4595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#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根本原因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应对措施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验证时间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验证批量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lang="zh-CN" altLang="en-US" sz="1200" b="1" i="0" u="none" strike="noStrike">
                          <a:solidFill>
                            <a:srgbClr val="0070C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验证人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lang="zh-CN" alt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验证结果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F1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19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l" fontAlgn="b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{test02}</a:t>
                      </a:r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marL="0" algn="ctr" defTabSz="914400" rtl="0" eaLnBrk="1" fontAlgn="b" latinLnBrk="0" hangingPunct="1"/>
                      <a:endParaRPr lang="zh-CN" altLang="en-US" sz="1100" b="0" i="0" u="none" strike="noStrike" kern="1200" dirty="0">
                        <a:solidFill>
                          <a:srgbClr val="00465B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marL="0" algn="ctr" defTabSz="914400" rtl="0" eaLnBrk="1" fontAlgn="b" latinLnBrk="0" hangingPunct="1"/>
                      <a:r>
                        <a:rPr lang="en-US" altLang="zh-CN" sz="1100" b="0" i="0" u="none" strike="noStrike" kern="1200" dirty="0">
                          <a:solidFill>
                            <a:srgbClr val="00465B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{yzpl1}</a:t>
                      </a:r>
                      <a:endParaRPr lang="zh-CN" altLang="en-US" sz="1100" b="0" i="0" u="none" strike="noStrike" kern="1200" dirty="0">
                        <a:solidFill>
                          <a:srgbClr val="00465B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marL="0" algn="ctr" defTabSz="914400" rtl="0" eaLnBrk="1" fontAlgn="b" latinLnBrk="0" hangingPunct="1"/>
                      <a:r>
                        <a:rPr lang="en-US" altLang="zh-CN" sz="1100" b="0" i="0" u="none" strike="noStrike" kern="1200" dirty="0">
                          <a:solidFill>
                            <a:srgbClr val="00465B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{yzr1}</a:t>
                      </a:r>
                      <a:endParaRPr lang="zh-CN" altLang="en-US" sz="1100" b="0" i="0" u="none" strike="noStrike" kern="1200" dirty="0">
                        <a:solidFill>
                          <a:srgbClr val="00465B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marL="0" algn="ctr" defTabSz="914400" rtl="0" eaLnBrk="1" fontAlgn="b" latinLnBrk="0" hangingPunct="1"/>
                      <a:r>
                        <a:rPr lang="en-US" altLang="zh-CN" sz="1100" b="0" i="0" u="none" strike="noStrike" kern="1200" dirty="0">
                          <a:solidFill>
                            <a:srgbClr val="00465B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{jg1}</a:t>
                      </a:r>
                      <a:endParaRPr lang="zh-CN" altLang="en-US" sz="1100" b="0" i="0" u="none" strike="noStrike" kern="1200" dirty="0">
                        <a:solidFill>
                          <a:srgbClr val="00465B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19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100" b="0" i="0" u="none" strike="noStrike" kern="1200" dirty="0">
                        <a:solidFill>
                          <a:srgbClr val="00465B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marL="0" algn="l" defTabSz="914400" rtl="0" eaLnBrk="1" fontAlgn="b" latinLnBrk="0" hangingPunct="1"/>
                      <a:r>
                        <a:rPr lang="en-US" altLang="zh-CN" sz="1100" b="0" i="0" u="none" strike="noStrike" kern="1200" dirty="0" smtClean="0">
                          <a:solidFill>
                            <a:srgbClr val="00465B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{ydcs2}</a:t>
                      </a:r>
                      <a:endParaRPr lang="zh-CN" altLang="en-US" sz="1100" b="0" i="0" u="none" strike="noStrike" kern="1200" dirty="0">
                        <a:solidFill>
                          <a:srgbClr val="00465B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marL="0" algn="ctr" defTabSz="914400" rtl="0" eaLnBrk="1" fontAlgn="b" latinLnBrk="0" hangingPunct="1"/>
                      <a:endParaRPr lang="zh-CN" altLang="en-US" sz="1100" b="0" i="0" u="none" strike="noStrike" kern="1200" dirty="0">
                        <a:solidFill>
                          <a:srgbClr val="00465B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marL="0" algn="ctr" defTabSz="914400" rtl="0" eaLnBrk="1" fontAlgn="b" latinLnBrk="0" hangingPunct="1"/>
                      <a:r>
                        <a:rPr lang="en-US" altLang="zh-CN" sz="1100" b="0" i="0" u="none" strike="noStrike" kern="1200" dirty="0">
                          <a:solidFill>
                            <a:srgbClr val="00465B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{yzpl2}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marL="0" algn="ctr" defTabSz="914400" rtl="0" eaLnBrk="1" fontAlgn="b" latinLnBrk="0" hangingPunct="1"/>
                      <a:r>
                        <a:rPr lang="en-US" altLang="zh-CN" sz="1100" b="0" i="0" u="none" strike="noStrike" kern="1200" dirty="0">
                          <a:solidFill>
                            <a:srgbClr val="00465B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{yzr2}</a:t>
                      </a:r>
                      <a:endParaRPr lang="zh-CN" altLang="en-US" sz="1100" b="0" i="0" u="none" strike="noStrike" kern="1200" dirty="0">
                        <a:solidFill>
                          <a:srgbClr val="00465B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Verdana"/>
                          <a:ea typeface="微软雅黑"/>
                        </a:defRPr>
                      </a:lvl9pPr>
                    </a:lstStyle>
                    <a:p>
                      <a:pPr marL="0" algn="ctr" defTabSz="914400" rtl="0" eaLnBrk="1" fontAlgn="b" latinLnBrk="0" hangingPunct="1"/>
                      <a:r>
                        <a:rPr lang="en-US" altLang="zh-CN" sz="1100" b="0" i="0" u="none" strike="noStrike" kern="1200" dirty="0">
                          <a:solidFill>
                            <a:srgbClr val="00465B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{jg2}</a:t>
                      </a:r>
                      <a:r>
                        <a:rPr lang="zh-CN" altLang="en-US" sz="1100" b="0" i="0" u="none" strike="noStrike" kern="1200" dirty="0">
                          <a:solidFill>
                            <a:srgbClr val="00465B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403" y="3959451"/>
            <a:ext cx="1584176" cy="1998662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3924300"/>
            <a:ext cx="3096344" cy="2096988"/>
          </a:xfrm>
          <a:prstGeom prst="rect">
            <a:avLst/>
          </a:prstGeom>
        </p:spPr>
      </p:pic>
      <p:sp>
        <p:nvSpPr>
          <p:cNvPr id="12" name="Rectangle 9"/>
          <p:cNvSpPr/>
          <p:nvPr/>
        </p:nvSpPr>
        <p:spPr>
          <a:xfrm>
            <a:off x="5589455" y="4214475"/>
            <a:ext cx="3159010" cy="6340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zh-CN" altLang="en-US" sz="1600" dirty="0">
                <a:solidFill>
                  <a:schemeClr val="bg2"/>
                </a:solidFill>
                <a:latin typeface="+mn-ea"/>
              </a:rPr>
              <a:t>结论：</a:t>
            </a:r>
            <a:endParaRPr lang="en-US" altLang="zh-CN" sz="1600" dirty="0">
              <a:solidFill>
                <a:schemeClr val="bg2"/>
              </a:solidFill>
              <a:latin typeface="+mn-ea"/>
            </a:endParaRPr>
          </a:p>
          <a:p>
            <a:pPr>
              <a:spcBef>
                <a:spcPct val="20000"/>
              </a:spcBef>
            </a:pPr>
            <a:r>
              <a:rPr lang="en-US" altLang="zh-CN" sz="1600" dirty="0" smtClean="0">
                <a:solidFill>
                  <a:schemeClr val="bg2"/>
                </a:solidFill>
                <a:latin typeface="+mn-ea"/>
              </a:rPr>
              <a:t>${</a:t>
            </a:r>
            <a:r>
              <a:rPr lang="en-US" altLang="zh-CN" sz="1600" dirty="0">
                <a:solidFill>
                  <a:schemeClr val="bg2"/>
                </a:solidFill>
                <a:latin typeface="+mn-ea"/>
              </a:rPr>
              <a:t>jr2}</a:t>
            </a:r>
            <a:endParaRPr lang="en-US" altLang="zh-CN" sz="1600" dirty="0">
              <a:solidFill>
                <a:schemeClr val="bg1">
                  <a:lumMod val="60000"/>
                  <a:lumOff val="4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71888115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00465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改善前后对比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971550" indent="-971550" algn="ctr" defTabSz="966788" fontAlgn="base">
              <a:spcBef>
                <a:spcPct val="0"/>
              </a:spcBef>
              <a:spcAft>
                <a:spcPct val="0"/>
              </a:spcAft>
              <a:tabLst>
                <a:tab pos="971550" algn="l"/>
              </a:tabLst>
            </a:pPr>
            <a:r>
              <a:rPr lang="en-US" altLang="zh-CN" sz="3600" b="1" dirty="0">
                <a:solidFill>
                  <a:schemeClr val="bg2"/>
                </a:solidFill>
                <a:latin typeface="+mj-lt"/>
                <a:ea typeface="微软雅黑" panose="020B0503020204020204" pitchFamily="34" charset="-122"/>
                <a:cs typeface="+mj-cs"/>
              </a:rPr>
              <a:t>C</a:t>
            </a:r>
            <a:endParaRPr lang="en-US" sz="3600" b="1" dirty="0">
              <a:solidFill>
                <a:schemeClr val="bg2"/>
              </a:solidFill>
              <a:latin typeface="+mj-lt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7893" y="797266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改善前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07495" y="800901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B050"/>
                </a:solidFill>
              </a:rPr>
              <a:t>改善后</a:t>
            </a:r>
            <a:endParaRPr lang="zh-CN" altLang="en-US" dirty="0">
              <a:solidFill>
                <a:srgbClr val="00B050"/>
              </a:solidFill>
            </a:endParaRPr>
          </a:p>
        </p:txBody>
      </p:sp>
      <p:sp>
        <p:nvSpPr>
          <p:cNvPr id="20" name="Rectangle 22"/>
          <p:cNvSpPr/>
          <p:nvPr/>
        </p:nvSpPr>
        <p:spPr bwMode="auto">
          <a:xfrm>
            <a:off x="427893" y="1124745"/>
            <a:ext cx="3847939" cy="4047180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971550" marR="0" indent="-971550" algn="ctr" defTabSz="966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71550" algn="l"/>
              </a:tabLst>
            </a:pPr>
            <a:endParaRPr lang="en-US" altLang="zh-CN" b="1" dirty="0">
              <a:solidFill>
                <a:srgbClr val="00465B"/>
              </a:solidFill>
            </a:endParaRPr>
          </a:p>
        </p:txBody>
      </p:sp>
      <p:sp>
        <p:nvSpPr>
          <p:cNvPr id="21" name="Rectangle 23"/>
          <p:cNvSpPr/>
          <p:nvPr/>
        </p:nvSpPr>
        <p:spPr bwMode="auto">
          <a:xfrm>
            <a:off x="4781469" y="1124744"/>
            <a:ext cx="3925094" cy="4089325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971550" indent="-971550" algn="ctr" defTabSz="966788">
              <a:tabLst>
                <a:tab pos="971550" algn="l"/>
              </a:tabLst>
            </a:pPr>
            <a:endParaRPr lang="en-US" b="1" dirty="0">
              <a:solidFill>
                <a:srgbClr val="00465B"/>
              </a:solidFill>
            </a:endParaRPr>
          </a:p>
        </p:txBody>
      </p:sp>
      <p:sp>
        <p:nvSpPr>
          <p:cNvPr id="25" name="右箭头 24"/>
          <p:cNvSpPr/>
          <p:nvPr/>
        </p:nvSpPr>
        <p:spPr>
          <a:xfrm>
            <a:off x="4275832" y="2780929"/>
            <a:ext cx="431663" cy="2401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Rectangle 9"/>
          <p:cNvSpPr/>
          <p:nvPr/>
        </p:nvSpPr>
        <p:spPr>
          <a:xfrm>
            <a:off x="323528" y="5238210"/>
            <a:ext cx="80718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zh-CN" altLang="en-US" dirty="0">
                <a:solidFill>
                  <a:schemeClr val="bg2"/>
                </a:solidFill>
                <a:latin typeface="+mn-ea"/>
              </a:rPr>
              <a:t>结论：</a:t>
            </a:r>
            <a:endParaRPr lang="en-US" altLang="zh-CN" dirty="0">
              <a:solidFill>
                <a:schemeClr val="bg2"/>
              </a:solidFill>
              <a:latin typeface="+mn-ea"/>
            </a:endParaRPr>
          </a:p>
        </p:txBody>
      </p:sp>
      <p:pic>
        <p:nvPicPr>
          <p:cNvPr id="17" name="Picture 7"/>
          <p:cNvPicPr>
            <a:picLocks noChangeAspect="1"/>
          </p:cNvPicPr>
          <p:nvPr/>
        </p:nvPicPr>
        <p:blipFill rotWithShape="1">
          <a:blip r:embed="rId3"/>
          <a:srcRect l="12688"/>
          <a:stretch/>
        </p:blipFill>
        <p:spPr>
          <a:xfrm rot="16200000">
            <a:off x="5440822" y="601115"/>
            <a:ext cx="1577932" cy="2713936"/>
          </a:xfrm>
          <a:prstGeom prst="rect">
            <a:avLst/>
          </a:prstGeom>
        </p:spPr>
      </p:pic>
      <p:pic>
        <p:nvPicPr>
          <p:cNvPr id="18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995496" y="728922"/>
            <a:ext cx="1565969" cy="2534339"/>
          </a:xfrm>
          <a:prstGeom prst="rect">
            <a:avLst/>
          </a:prstGeom>
        </p:spPr>
      </p:pic>
      <p:sp>
        <p:nvSpPr>
          <p:cNvPr id="19" name="Rectangle 9"/>
          <p:cNvSpPr/>
          <p:nvPr/>
        </p:nvSpPr>
        <p:spPr>
          <a:xfrm>
            <a:off x="427893" y="2779077"/>
            <a:ext cx="3336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zh-CN" altLang="en-US" dirty="0">
                <a:solidFill>
                  <a:srgbClr val="000000"/>
                </a:solidFill>
                <a:latin typeface="+mn-ea"/>
              </a:rPr>
              <a:t>普通长度卡板</a:t>
            </a:r>
            <a:endParaRPr lang="en-US" altLang="zh-CN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4" name="Rectangle 9"/>
          <p:cNvSpPr/>
          <p:nvPr/>
        </p:nvSpPr>
        <p:spPr>
          <a:xfrm>
            <a:off x="4781469" y="2747049"/>
            <a:ext cx="3336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zh-CN" altLang="en-US" dirty="0">
                <a:solidFill>
                  <a:srgbClr val="00B050"/>
                </a:solidFill>
                <a:latin typeface="+mn-ea"/>
              </a:rPr>
              <a:t>端部增加电磁感应工装</a:t>
            </a:r>
            <a:endParaRPr lang="en-US" altLang="zh-CN" dirty="0">
              <a:solidFill>
                <a:srgbClr val="00B050"/>
              </a:solidFill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2820" y="3092459"/>
            <a:ext cx="3708705" cy="1752278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310" y="3104403"/>
            <a:ext cx="3622947" cy="1705501"/>
          </a:xfrm>
          <a:prstGeom prst="rect">
            <a:avLst/>
          </a:prstGeom>
        </p:spPr>
      </p:pic>
      <p:sp>
        <p:nvSpPr>
          <p:cNvPr id="23" name="Rectangle 9"/>
          <p:cNvSpPr/>
          <p:nvPr/>
        </p:nvSpPr>
        <p:spPr>
          <a:xfrm>
            <a:off x="402530" y="4802741"/>
            <a:ext cx="3336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zh-CN" altLang="en-US" dirty="0">
                <a:solidFill>
                  <a:srgbClr val="000000"/>
                </a:solidFill>
                <a:latin typeface="+mn-ea"/>
              </a:rPr>
              <a:t>下线工位：</a:t>
            </a:r>
            <a:r>
              <a:rPr lang="en-US" altLang="zh-CN" dirty="0">
                <a:solidFill>
                  <a:srgbClr val="000000"/>
                </a:solidFill>
                <a:latin typeface="+mn-ea"/>
              </a:rPr>
              <a:t>63s=&gt;28JPH</a:t>
            </a:r>
          </a:p>
        </p:txBody>
      </p:sp>
      <p:sp>
        <p:nvSpPr>
          <p:cNvPr id="26" name="Rectangle 9"/>
          <p:cNvSpPr/>
          <p:nvPr/>
        </p:nvSpPr>
        <p:spPr>
          <a:xfrm>
            <a:off x="4771458" y="4844737"/>
            <a:ext cx="33360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zh-CN" altLang="en-US" dirty="0">
                <a:solidFill>
                  <a:srgbClr val="000000"/>
                </a:solidFill>
                <a:latin typeface="+mn-ea"/>
              </a:rPr>
              <a:t>下线工位：</a:t>
            </a:r>
            <a:r>
              <a:rPr lang="en-US" altLang="zh-CN" dirty="0">
                <a:solidFill>
                  <a:srgbClr val="000000"/>
                </a:solidFill>
                <a:latin typeface="+mn-ea"/>
              </a:rPr>
              <a:t>58s=&gt;31JPH</a:t>
            </a:r>
          </a:p>
        </p:txBody>
      </p:sp>
      <p:graphicFrame>
        <p:nvGraphicFramePr>
          <p:cNvPr id="27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887739"/>
              </p:ext>
            </p:extLst>
          </p:nvPr>
        </p:nvGraphicFramePr>
        <p:xfrm>
          <a:off x="482066" y="5559479"/>
          <a:ext cx="5579912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99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80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1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022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Bef>
                          <a:spcPct val="20000"/>
                        </a:spcBef>
                      </a:pPr>
                      <a:r>
                        <a:rPr lang="zh-CN" altLang="en-US" sz="1400" b="1" kern="1200" dirty="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指标</a:t>
                      </a:r>
                      <a:endParaRPr lang="en-US" sz="1400" b="1" kern="1200" dirty="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   历史数据</a:t>
                      </a:r>
                      <a:endParaRPr lang="en-US" sz="1400" b="1" kern="1200" dirty="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Bef>
                          <a:spcPct val="20000"/>
                        </a:spcBef>
                      </a:pPr>
                      <a:r>
                        <a:rPr lang="zh-CN" altLang="en-US" sz="1400" b="1" kern="1200" dirty="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   改善后数据</a:t>
                      </a:r>
                      <a:endParaRPr lang="en-US" sz="1400" b="1" kern="1200" dirty="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45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bg2"/>
                          </a:solidFill>
                          <a:latin typeface="+mn-ea"/>
                          <a:ea typeface="+mn-ea"/>
                          <a:cs typeface="+mn-cs"/>
                        </a:rPr>
                        <a:t>生产线节拍</a:t>
                      </a:r>
                      <a:endParaRPr lang="en-US" sz="1400" b="1" kern="1200" dirty="0">
                        <a:solidFill>
                          <a:schemeClr val="bg2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Bef>
                          <a:spcPct val="20000"/>
                        </a:spcBef>
                      </a:pPr>
                      <a:r>
                        <a:rPr lang="en-US" altLang="zh-CN" sz="14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28JPH</a:t>
                      </a:r>
                      <a:endParaRPr lang="en-US" sz="14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Bef>
                          <a:spcPct val="20000"/>
                        </a:spcBef>
                      </a:pPr>
                      <a:r>
                        <a:rPr lang="en-US" altLang="zh-CN" sz="14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31JPH</a:t>
                      </a:r>
                      <a:endParaRPr lang="en-US" sz="14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5130681"/>
      </p:ext>
    </p:extLst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1188219" y="44624"/>
            <a:ext cx="7776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00465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节约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402530" y="67178"/>
            <a:ext cx="785689" cy="64135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971550" indent="-971550" algn="ctr" defTabSz="966788" fontAlgn="base">
              <a:spcBef>
                <a:spcPct val="0"/>
              </a:spcBef>
              <a:spcAft>
                <a:spcPct val="0"/>
              </a:spcAft>
              <a:tabLst>
                <a:tab pos="971550" algn="l"/>
              </a:tabLst>
            </a:pPr>
            <a:r>
              <a:rPr lang="en-US" altLang="zh-CN" sz="3600" b="1" dirty="0">
                <a:solidFill>
                  <a:schemeClr val="bg2"/>
                </a:solidFill>
                <a:latin typeface="+mj-lt"/>
                <a:ea typeface="微软雅黑" panose="020B0503020204020204" pitchFamily="34" charset="-122"/>
                <a:cs typeface="+mj-cs"/>
              </a:rPr>
              <a:t>C</a:t>
            </a:r>
            <a:endParaRPr lang="en-US" sz="3600" b="1" dirty="0">
              <a:solidFill>
                <a:schemeClr val="bg2"/>
              </a:solidFill>
              <a:latin typeface="+mj-lt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7" name="Rectangle 11"/>
          <p:cNvSpPr/>
          <p:nvPr/>
        </p:nvSpPr>
        <p:spPr bwMode="auto">
          <a:xfrm>
            <a:off x="402530" y="1782108"/>
            <a:ext cx="8125124" cy="301504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971550" marR="0" lvl="0" indent="-971550" defTabSz="96678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71550" algn="l"/>
              </a:tabLst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8338F"/>
                </a:solidFill>
                <a:effectLst/>
                <a:uLnTx/>
                <a:uFillTx/>
                <a:latin typeface="微软雅黑" panose="020B0503020204020204" pitchFamily="34" charset="-122"/>
                <a:cs typeface="Arial" charset="0"/>
              </a:rPr>
              <a:t>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8338F"/>
                </a:solidFill>
                <a:effectLst/>
                <a:uLnTx/>
                <a:uFillTx/>
                <a:latin typeface="微软雅黑" panose="020B0503020204020204" pitchFamily="34" charset="-122"/>
                <a:cs typeface="Arial" charset="0"/>
              </a:rPr>
              <a:t>{</a:t>
            </a:r>
            <a:r>
              <a:rPr kumimoji="0" lang="en-US" altLang="zh-CN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8338F"/>
                </a:solidFill>
                <a:effectLst/>
                <a:uLnTx/>
                <a:uFillTx/>
                <a:latin typeface="微软雅黑" panose="020B0503020204020204" pitchFamily="34" charset="-122"/>
                <a:cs typeface="Arial" charset="0"/>
              </a:rPr>
              <a:t>jy</a:t>
            </a:r>
            <a:r>
              <a:rPr kumimoji="0" lang="en-US" altLang="zh-CN" sz="1600" b="0" i="0" u="none" strike="noStrike" kern="0" cap="none" spc="0" normalizeH="0" baseline="0" noProof="0">
                <a:ln>
                  <a:noFill/>
                </a:ln>
                <a:solidFill>
                  <a:srgbClr val="08338F"/>
                </a:solidFill>
                <a:effectLst/>
                <a:uLnTx/>
                <a:uFillTx/>
                <a:latin typeface="微软雅黑" panose="020B0503020204020204" pitchFamily="34" charset="-122"/>
                <a:cs typeface="Arial" charset="0"/>
              </a:rPr>
              <a:t>}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srgbClr val="08338F"/>
              </a:solidFill>
              <a:effectLst/>
              <a:uLnTx/>
              <a:uFillTx/>
              <a:latin typeface="微软雅黑" panose="020B0503020204020204" pitchFamily="34" charset="-122"/>
              <a:cs typeface="Arial" charset="0"/>
            </a:endParaRPr>
          </a:p>
        </p:txBody>
      </p:sp>
      <p:sp>
        <p:nvSpPr>
          <p:cNvPr id="18" name="文本框 14"/>
          <p:cNvSpPr txBox="1">
            <a:spLocks noChangeArrowheads="1"/>
          </p:cNvSpPr>
          <p:nvPr/>
        </p:nvSpPr>
        <p:spPr bwMode="auto">
          <a:xfrm>
            <a:off x="323454" y="1415951"/>
            <a:ext cx="936178" cy="369332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hlink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00" b="1" dirty="0">
                <a:solidFill>
                  <a:srgbClr val="FFFFFF"/>
                </a:solidFill>
                <a:latin typeface="微软雅黑" panose="020B0503020204020204" pitchFamily="34" charset="-122"/>
              </a:rPr>
              <a:t>结论：</a:t>
            </a:r>
            <a:endParaRPr lang="en-US" altLang="en-US" sz="1800" b="1" dirty="0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9" name="文本框 15"/>
          <p:cNvSpPr txBox="1"/>
          <p:nvPr/>
        </p:nvSpPr>
        <p:spPr>
          <a:xfrm>
            <a:off x="1115616" y="1412776"/>
            <a:ext cx="7412038" cy="369332"/>
          </a:xfrm>
          <a:prstGeom prst="rect">
            <a:avLst/>
          </a:prstGeom>
          <a:gradFill rotWithShape="1">
            <a:gsLst>
              <a:gs pos="0">
                <a:srgbClr val="BFD9AA">
                  <a:tint val="50000"/>
                  <a:satMod val="300000"/>
                </a:srgbClr>
              </a:gs>
              <a:gs pos="35000">
                <a:srgbClr val="BFD9AA">
                  <a:tint val="37000"/>
                  <a:satMod val="300000"/>
                </a:srgbClr>
              </a:gs>
              <a:gs pos="100000">
                <a:srgbClr val="BFD9AA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BFD9AA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微软雅黑" panose="020B0503020204020204" pitchFamily="34" charset="-122"/>
                <a:ea typeface="+mn-ea"/>
                <a:cs typeface="Arial" charset="0"/>
              </a:rPr>
              <a:t>通过改善总计</a:t>
            </a: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srgbClr val="08338F"/>
                </a:solidFill>
                <a:effectLst/>
                <a:uLnTx/>
                <a:uFillTx/>
                <a:latin typeface="微软雅黑" panose="020B0503020204020204" pitchFamily="34" charset="-122"/>
                <a:ea typeface="+mn-ea"/>
                <a:cs typeface="Arial" charset="0"/>
              </a:rPr>
              <a:t>节约金额</a:t>
            </a:r>
            <a:r>
              <a:rPr lang="en-US" altLang="zh-CN" b="1" kern="0" dirty="0">
                <a:solidFill>
                  <a:srgbClr val="08338F"/>
                </a:solidFill>
                <a:latin typeface="微软雅黑" panose="020B0503020204020204" pitchFamily="34" charset="-122"/>
                <a:cs typeface="Arial" charset="0"/>
              </a:rPr>
              <a:t>=10523</a:t>
            </a:r>
            <a:r>
              <a:rPr lang="zh-CN" altLang="en-US" b="1" kern="0" dirty="0">
                <a:solidFill>
                  <a:srgbClr val="08338F"/>
                </a:solidFill>
                <a:latin typeface="微软雅黑" panose="020B0503020204020204" pitchFamily="34" charset="-122"/>
                <a:cs typeface="Arial" charset="0"/>
              </a:rPr>
              <a:t>元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微软雅黑" panose="020B0503020204020204" pitchFamily="34" charset="-122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550019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YFAS_template">
  <a:themeElements>
    <a:clrScheme name="自定义 1">
      <a:dk1>
        <a:srgbClr val="0C2E86"/>
      </a:dk1>
      <a:lt1>
        <a:sysClr val="window" lastClr="FFFFFF"/>
      </a:lt1>
      <a:dk2>
        <a:srgbClr val="00465B"/>
      </a:dk2>
      <a:lt2>
        <a:srgbClr val="BFD732"/>
      </a:lt2>
      <a:accent1>
        <a:srgbClr val="00B8E0"/>
      </a:accent1>
      <a:accent2>
        <a:srgbClr val="00C4B5"/>
      </a:accent2>
      <a:accent3>
        <a:srgbClr val="C4DB0D"/>
      </a:accent3>
      <a:accent4>
        <a:srgbClr val="FCC917"/>
      </a:accent4>
      <a:accent5>
        <a:srgbClr val="DE3B21"/>
      </a:accent5>
      <a:accent6>
        <a:srgbClr val="A8034F"/>
      </a:accent6>
      <a:hlink>
        <a:srgbClr val="666366"/>
      </a:hlink>
      <a:folHlink>
        <a:srgbClr val="85248F"/>
      </a:folHlink>
    </a:clrScheme>
    <a:fontScheme name="Custom 2">
      <a:majorFont>
        <a:latin typeface="Adient Sans"/>
        <a:ea typeface="微软雅黑"/>
        <a:cs typeface=""/>
      </a:majorFont>
      <a:minorFont>
        <a:latin typeface="Adient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kumimoji="1" dirty="0">
            <a:solidFill>
              <a:schemeClr val="bg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6562</TotalTime>
  <Words>312</Words>
  <Application>Microsoft Office PowerPoint</Application>
  <PresentationFormat>全屏显示(4:3)</PresentationFormat>
  <Paragraphs>128</Paragraphs>
  <Slides>10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Adient Sans</vt:lpstr>
      <vt:lpstr>Heiti SC Light</vt:lpstr>
      <vt:lpstr>宋体</vt:lpstr>
      <vt:lpstr>微软雅黑</vt:lpstr>
      <vt:lpstr>微软雅黑 Light</vt:lpstr>
      <vt:lpstr>Arial</vt:lpstr>
      <vt:lpstr>Calibri</vt:lpstr>
      <vt:lpstr>Verdana</vt:lpstr>
      <vt:lpstr>Wingdings</vt:lpstr>
      <vt:lpstr>YFAS_template</vt:lpstr>
      <vt:lpstr>${title}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Author</dc:creator>
  <cp:lastModifiedBy>User</cp:lastModifiedBy>
  <cp:revision>213</cp:revision>
  <dcterms:created xsi:type="dcterms:W3CDTF">2017-04-10T06:27:58Z</dcterms:created>
  <dcterms:modified xsi:type="dcterms:W3CDTF">2019-03-13T08:51:53Z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5210792-6e5f-4945-9946-e33b2c1b77aa_Enabled">
    <vt:lpwstr>True</vt:lpwstr>
  </property>
  <property fmtid="{D5CDD505-2E9C-101B-9397-08002B2CF9AE}" pid="3" name="MSIP_Label_f5210792-6e5f-4945-9946-e33b2c1b77aa_SiteId">
    <vt:lpwstr>21f195bc-13e5-4339-82ea-ef8b8ecdd0a9</vt:lpwstr>
  </property>
  <property fmtid="{D5CDD505-2E9C-101B-9397-08002B2CF9AE}" pid="4" name="MSIP_Label_f5210792-6e5f-4945-9946-e33b2c1b77aa_Ref">
    <vt:lpwstr>https://api.informationprotection.azure.com/api/21f195bc-13e5-4339-82ea-ef8b8ecdd0a9</vt:lpwstr>
  </property>
  <property fmtid="{D5CDD505-2E9C-101B-9397-08002B2CF9AE}" pid="5" name="MSIP_Label_f5210792-6e5f-4945-9946-e33b2c1b77aa_SetBy">
    <vt:lpwstr>aquw1@adient.com</vt:lpwstr>
  </property>
  <property fmtid="{D5CDD505-2E9C-101B-9397-08002B2CF9AE}" pid="6" name="MSIP_Label_f5210792-6e5f-4945-9946-e33b2c1b77aa_SetDate">
    <vt:lpwstr>2017-11-27T13:55:33.1914043+08:00</vt:lpwstr>
  </property>
  <property fmtid="{D5CDD505-2E9C-101B-9397-08002B2CF9AE}" pid="7" name="MSIP_Label_f5210792-6e5f-4945-9946-e33b2c1b77aa_Name">
    <vt:lpwstr>Internal</vt:lpwstr>
  </property>
  <property fmtid="{D5CDD505-2E9C-101B-9397-08002B2CF9AE}" pid="8" name="MSIP_Label_f5210792-6e5f-4945-9946-e33b2c1b77aa_Application">
    <vt:lpwstr>Microsoft Azure Information Protection</vt:lpwstr>
  </property>
  <property fmtid="{D5CDD505-2E9C-101B-9397-08002B2CF9AE}" pid="9" name="MSIP_Label_f5210792-6e5f-4945-9946-e33b2c1b77aa_Extended_MSFT_Method">
    <vt:lpwstr>Automatic</vt:lpwstr>
  </property>
  <property fmtid="{D5CDD505-2E9C-101B-9397-08002B2CF9AE}" pid="10" name="MSIP_Label_060af1b5-247a-4e2a-8e9e-2e59686e7457_Enabled">
    <vt:lpwstr>True</vt:lpwstr>
  </property>
  <property fmtid="{D5CDD505-2E9C-101B-9397-08002B2CF9AE}" pid="11" name="MSIP_Label_060af1b5-247a-4e2a-8e9e-2e59686e7457_SiteId">
    <vt:lpwstr>21f195bc-13e5-4339-82ea-ef8b8ecdd0a9</vt:lpwstr>
  </property>
  <property fmtid="{D5CDD505-2E9C-101B-9397-08002B2CF9AE}" pid="12" name="MSIP_Label_060af1b5-247a-4e2a-8e9e-2e59686e7457_Ref">
    <vt:lpwstr>https://api.informationprotection.azure.com/api/21f195bc-13e5-4339-82ea-ef8b8ecdd0a9</vt:lpwstr>
  </property>
  <property fmtid="{D5CDD505-2E9C-101B-9397-08002B2CF9AE}" pid="13" name="MSIP_Label_060af1b5-247a-4e2a-8e9e-2e59686e7457_SetBy">
    <vt:lpwstr>aquw1@adient.com</vt:lpwstr>
  </property>
  <property fmtid="{D5CDD505-2E9C-101B-9397-08002B2CF9AE}" pid="14" name="MSIP_Label_060af1b5-247a-4e2a-8e9e-2e59686e7457_SetDate">
    <vt:lpwstr>2017-11-27T13:55:33.1914043+08:00</vt:lpwstr>
  </property>
  <property fmtid="{D5CDD505-2E9C-101B-9397-08002B2CF9AE}" pid="15" name="MSIP_Label_060af1b5-247a-4e2a-8e9e-2e59686e7457_Name">
    <vt:lpwstr>Yanfeng Adient-INTERNAL</vt:lpwstr>
  </property>
  <property fmtid="{D5CDD505-2E9C-101B-9397-08002B2CF9AE}" pid="16" name="MSIP_Label_060af1b5-247a-4e2a-8e9e-2e59686e7457_Application">
    <vt:lpwstr>Microsoft Azure Information Protection</vt:lpwstr>
  </property>
  <property fmtid="{D5CDD505-2E9C-101B-9397-08002B2CF9AE}" pid="17" name="MSIP_Label_060af1b5-247a-4e2a-8e9e-2e59686e7457_Extended_MSFT_Method">
    <vt:lpwstr>Automatic</vt:lpwstr>
  </property>
  <property fmtid="{D5CDD505-2E9C-101B-9397-08002B2CF9AE}" pid="18" name="MSIP_Label_060af1b5-247a-4e2a-8e9e-2e59686e7457_Parent">
    <vt:lpwstr>f5210792-6e5f-4945-9946-e33b2c1b77aa</vt:lpwstr>
  </property>
  <property fmtid="{D5CDD505-2E9C-101B-9397-08002B2CF9AE}" pid="19" name="Sensitivity">
    <vt:lpwstr>Internal Yanfeng Adient-INTERNAL</vt:lpwstr>
  </property>
</Properties>
</file>

<file path=docProps/thumbnail.jpeg>
</file>